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6" r:id="rId4"/>
  </p:sldMasterIdLst>
  <p:notesMasterIdLst>
    <p:notesMasterId r:id="rId17"/>
  </p:notesMasterIdLst>
  <p:handoutMasterIdLst>
    <p:handoutMasterId r:id="rId18"/>
  </p:handoutMasterIdLst>
  <p:sldIdLst>
    <p:sldId id="2991" r:id="rId5"/>
    <p:sldId id="3594" r:id="rId6"/>
    <p:sldId id="3589" r:id="rId7"/>
    <p:sldId id="3590" r:id="rId8"/>
    <p:sldId id="3595" r:id="rId9"/>
    <p:sldId id="3591" r:id="rId10"/>
    <p:sldId id="3597" r:id="rId11"/>
    <p:sldId id="3598" r:id="rId12"/>
    <p:sldId id="3602" r:id="rId13"/>
    <p:sldId id="3600" r:id="rId14"/>
    <p:sldId id="3601" r:id="rId15"/>
    <p:sldId id="3603" r:id="rId16"/>
  </p:sldIdLst>
  <p:sldSz cx="12188825" cy="6858000"/>
  <p:notesSz cx="7077075" cy="9369425"/>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63">
          <p15:clr>
            <a:srgbClr val="A4A3A4"/>
          </p15:clr>
        </p15:guide>
        <p15:guide id="2" orient="horz" pos="490">
          <p15:clr>
            <a:srgbClr val="A4A3A4"/>
          </p15:clr>
        </p15:guide>
        <p15:guide id="3" pos="3839">
          <p15:clr>
            <a:srgbClr val="A4A3A4"/>
          </p15:clr>
        </p15:guide>
        <p15:guide id="4" orient="horz" pos="4319">
          <p15:clr>
            <a:srgbClr val="A4A3A4"/>
          </p15:clr>
        </p15:guide>
        <p15:guide id="5">
          <p15:clr>
            <a:srgbClr val="A4A3A4"/>
          </p15:clr>
        </p15:guide>
      </p15:sldGuideLst>
    </p:ext>
    <p:ext uri="{2D200454-40CA-4A62-9FC3-DE9A4176ACB9}">
      <p15:notesGuideLst xmlns:p15="http://schemas.microsoft.com/office/powerpoint/2012/main">
        <p15:guide id="1" orient="horz" pos="2951" userDrawn="1">
          <p15:clr>
            <a:srgbClr val="A4A3A4"/>
          </p15:clr>
        </p15:guide>
        <p15:guide id="2" pos="222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A2C1"/>
    <a:srgbClr val="00A4E4"/>
    <a:srgbClr val="7F6CBB"/>
    <a:srgbClr val="665592"/>
    <a:srgbClr val="F06EF4"/>
    <a:srgbClr val="6A973B"/>
    <a:srgbClr val="FA8820"/>
    <a:srgbClr val="CBE0F5"/>
    <a:srgbClr val="BC9EFF"/>
    <a:srgbClr val="DEC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24" autoAdjust="0"/>
    <p:restoredTop sz="81298" autoAdjust="0"/>
  </p:normalViewPr>
  <p:slideViewPr>
    <p:cSldViewPr snapToGrid="0" snapToObjects="1">
      <p:cViewPr varScale="1">
        <p:scale>
          <a:sx n="70" d="100"/>
          <a:sy n="70" d="100"/>
        </p:scale>
        <p:origin x="1214" y="43"/>
      </p:cViewPr>
      <p:guideLst>
        <p:guide orient="horz" pos="4063"/>
        <p:guide orient="horz" pos="490"/>
        <p:guide pos="3839"/>
        <p:guide orient="horz" pos="4319"/>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60" d="100"/>
        <a:sy n="160" d="100"/>
      </p:scale>
      <p:origin x="0" y="0"/>
    </p:cViewPr>
  </p:sorterViewPr>
  <p:notesViewPr>
    <p:cSldViewPr snapToGrid="0" snapToObjects="1" showGuides="1">
      <p:cViewPr varScale="1">
        <p:scale>
          <a:sx n="57" d="100"/>
          <a:sy n="57" d="100"/>
        </p:scale>
        <p:origin x="1800" y="84"/>
      </p:cViewPr>
      <p:guideLst>
        <p:guide orient="horz" pos="2951"/>
        <p:guide pos="222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8471"/>
          </a:xfrm>
          <a:prstGeom prst="rect">
            <a:avLst/>
          </a:prstGeom>
        </p:spPr>
        <p:txBody>
          <a:bodyPr vert="horz" lIns="93973" tIns="46986" rIns="93973" bIns="46986" rtlCol="0"/>
          <a:lstStyle>
            <a:lvl1pPr algn="l">
              <a:defRPr sz="1200"/>
            </a:lvl1pPr>
          </a:lstStyle>
          <a:p>
            <a:endParaRPr lang="en-US"/>
          </a:p>
        </p:txBody>
      </p:sp>
      <p:sp>
        <p:nvSpPr>
          <p:cNvPr id="3" name="Date Placeholder 2"/>
          <p:cNvSpPr>
            <a:spLocks noGrp="1"/>
          </p:cNvSpPr>
          <p:nvPr>
            <p:ph type="dt" sz="quarter" idx="1"/>
          </p:nvPr>
        </p:nvSpPr>
        <p:spPr>
          <a:xfrm>
            <a:off x="4008705" y="0"/>
            <a:ext cx="3066733" cy="468471"/>
          </a:xfrm>
          <a:prstGeom prst="rect">
            <a:avLst/>
          </a:prstGeom>
        </p:spPr>
        <p:txBody>
          <a:bodyPr vert="horz" lIns="93973" tIns="46986" rIns="93973" bIns="46986" rtlCol="0"/>
          <a:lstStyle>
            <a:lvl1pPr algn="r">
              <a:defRPr sz="1200"/>
            </a:lvl1pPr>
          </a:lstStyle>
          <a:p>
            <a:fld id="{5D2EE567-80D6-42C6-844A-F0F6714FC972}" type="datetimeFigureOut">
              <a:rPr lang="en-US" smtClean="0"/>
              <a:pPr/>
              <a:t>10/9/2019</a:t>
            </a:fld>
            <a:endParaRPr lang="en-US"/>
          </a:p>
        </p:txBody>
      </p:sp>
      <p:sp>
        <p:nvSpPr>
          <p:cNvPr id="4" name="Footer Placeholder 3"/>
          <p:cNvSpPr>
            <a:spLocks noGrp="1"/>
          </p:cNvSpPr>
          <p:nvPr>
            <p:ph type="ftr" sz="quarter" idx="2"/>
          </p:nvPr>
        </p:nvSpPr>
        <p:spPr>
          <a:xfrm>
            <a:off x="0" y="8899328"/>
            <a:ext cx="3066733" cy="468471"/>
          </a:xfrm>
          <a:prstGeom prst="rect">
            <a:avLst/>
          </a:prstGeom>
        </p:spPr>
        <p:txBody>
          <a:bodyPr vert="horz" lIns="93973" tIns="46986" rIns="93973" bIns="46986" rtlCol="0" anchor="b"/>
          <a:lstStyle>
            <a:lvl1pPr algn="l">
              <a:defRPr sz="1200"/>
            </a:lvl1pPr>
          </a:lstStyle>
          <a:p>
            <a:endParaRPr lang="en-US"/>
          </a:p>
        </p:txBody>
      </p:sp>
      <p:sp>
        <p:nvSpPr>
          <p:cNvPr id="5" name="Slide Number Placeholder 4"/>
          <p:cNvSpPr>
            <a:spLocks noGrp="1"/>
          </p:cNvSpPr>
          <p:nvPr>
            <p:ph type="sldNum" sz="quarter" idx="3"/>
          </p:nvPr>
        </p:nvSpPr>
        <p:spPr>
          <a:xfrm>
            <a:off x="4008705" y="8899328"/>
            <a:ext cx="3066733" cy="468471"/>
          </a:xfrm>
          <a:prstGeom prst="rect">
            <a:avLst/>
          </a:prstGeom>
        </p:spPr>
        <p:txBody>
          <a:bodyPr vert="horz" lIns="93973" tIns="46986" rIns="93973" bIns="46986" rtlCol="0" anchor="b"/>
          <a:lstStyle>
            <a:lvl1pPr algn="r">
              <a:defRPr sz="1200"/>
            </a:lvl1pPr>
          </a:lstStyle>
          <a:p>
            <a:fld id="{533C794B-268C-4A67-8C2B-68C4E4A2A782}" type="slidenum">
              <a:rPr lang="en-US" smtClean="0"/>
              <a:pPr/>
              <a:t>‹#›</a:t>
            </a:fld>
            <a:endParaRPr lang="en-US"/>
          </a:p>
        </p:txBody>
      </p:sp>
    </p:spTree>
    <p:extLst>
      <p:ext uri="{BB962C8B-B14F-4D97-AF65-F5344CB8AC3E}">
        <p14:creationId xmlns:p14="http://schemas.microsoft.com/office/powerpoint/2010/main" val="1512099032"/>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0.JPG>
</file>

<file path=ppt/media/image21.JPG>
</file>

<file path=ppt/media/image22.JPG>
</file>

<file path=ppt/media/image23.png>
</file>

<file path=ppt/media/image24.jpg>
</file>

<file path=ppt/media/image25.png>
</file>

<file path=ppt/media/image26.JPG>
</file>

<file path=ppt/media/image27.png>
</file>

<file path=ppt/media/image28.JPG>
</file>

<file path=ppt/media/image29.JPG>
</file>

<file path=ppt/media/image3.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66733" cy="468471"/>
          </a:xfrm>
          <a:prstGeom prst="rect">
            <a:avLst/>
          </a:prstGeom>
        </p:spPr>
        <p:txBody>
          <a:bodyPr vert="horz" lIns="93973" tIns="46986" rIns="93973" bIns="46986" rtlCol="0"/>
          <a:lstStyle>
            <a:lvl1pPr algn="l">
              <a:defRPr sz="1200"/>
            </a:lvl1pPr>
          </a:lstStyle>
          <a:p>
            <a:endParaRPr lang="en-US"/>
          </a:p>
        </p:txBody>
      </p:sp>
      <p:sp>
        <p:nvSpPr>
          <p:cNvPr id="3" name="Date Placeholder 2"/>
          <p:cNvSpPr>
            <a:spLocks noGrp="1"/>
          </p:cNvSpPr>
          <p:nvPr>
            <p:ph type="dt" idx="1"/>
          </p:nvPr>
        </p:nvSpPr>
        <p:spPr>
          <a:xfrm>
            <a:off x="4008705" y="0"/>
            <a:ext cx="3066733" cy="468471"/>
          </a:xfrm>
          <a:prstGeom prst="rect">
            <a:avLst/>
          </a:prstGeom>
        </p:spPr>
        <p:txBody>
          <a:bodyPr vert="horz" lIns="93973" tIns="46986" rIns="93973" bIns="46986" rtlCol="0"/>
          <a:lstStyle>
            <a:lvl1pPr algn="r">
              <a:defRPr sz="1200"/>
            </a:lvl1pPr>
          </a:lstStyle>
          <a:p>
            <a:fld id="{A2A3B128-E09D-491C-B840-DB8C264A8EFA}" type="datetimeFigureOut">
              <a:rPr lang="en-US" smtClean="0"/>
              <a:pPr/>
              <a:t>10/9/2019</a:t>
            </a:fld>
            <a:endParaRPr lang="en-US"/>
          </a:p>
        </p:txBody>
      </p:sp>
      <p:sp>
        <p:nvSpPr>
          <p:cNvPr id="4" name="Slide Image Placeholder 3"/>
          <p:cNvSpPr>
            <a:spLocks noGrp="1" noRot="1" noChangeAspect="1"/>
          </p:cNvSpPr>
          <p:nvPr>
            <p:ph type="sldImg" idx="2"/>
          </p:nvPr>
        </p:nvSpPr>
        <p:spPr>
          <a:xfrm>
            <a:off x="415925" y="703263"/>
            <a:ext cx="6245225" cy="3513137"/>
          </a:xfrm>
          <a:prstGeom prst="rect">
            <a:avLst/>
          </a:prstGeom>
          <a:noFill/>
          <a:ln w="12700">
            <a:solidFill>
              <a:prstClr val="black"/>
            </a:solidFill>
          </a:ln>
        </p:spPr>
        <p:txBody>
          <a:bodyPr vert="horz" lIns="93973" tIns="46986" rIns="93973" bIns="46986" rtlCol="0" anchor="ctr"/>
          <a:lstStyle/>
          <a:p>
            <a:endParaRPr lang="en-US"/>
          </a:p>
        </p:txBody>
      </p:sp>
      <p:sp>
        <p:nvSpPr>
          <p:cNvPr id="5" name="Notes Placeholder 4"/>
          <p:cNvSpPr>
            <a:spLocks noGrp="1"/>
          </p:cNvSpPr>
          <p:nvPr>
            <p:ph type="body" sz="quarter" idx="3"/>
          </p:nvPr>
        </p:nvSpPr>
        <p:spPr>
          <a:xfrm>
            <a:off x="707708" y="4450477"/>
            <a:ext cx="5661660" cy="4216241"/>
          </a:xfrm>
          <a:prstGeom prst="rect">
            <a:avLst/>
          </a:prstGeom>
        </p:spPr>
        <p:txBody>
          <a:bodyPr vert="horz" lIns="93973" tIns="46986" rIns="93973" bIns="4698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99328"/>
            <a:ext cx="3066733" cy="468471"/>
          </a:xfrm>
          <a:prstGeom prst="rect">
            <a:avLst/>
          </a:prstGeom>
        </p:spPr>
        <p:txBody>
          <a:bodyPr vert="horz" lIns="93973" tIns="46986" rIns="93973" bIns="46986" rtlCol="0" anchor="b"/>
          <a:lstStyle>
            <a:lvl1pPr algn="l">
              <a:defRPr sz="1200"/>
            </a:lvl1pPr>
          </a:lstStyle>
          <a:p>
            <a:endParaRPr lang="en-US"/>
          </a:p>
        </p:txBody>
      </p:sp>
      <p:sp>
        <p:nvSpPr>
          <p:cNvPr id="7" name="Slide Number Placeholder 6"/>
          <p:cNvSpPr>
            <a:spLocks noGrp="1"/>
          </p:cNvSpPr>
          <p:nvPr>
            <p:ph type="sldNum" sz="quarter" idx="5"/>
          </p:nvPr>
        </p:nvSpPr>
        <p:spPr>
          <a:xfrm>
            <a:off x="4008705" y="8899328"/>
            <a:ext cx="3066733" cy="468471"/>
          </a:xfrm>
          <a:prstGeom prst="rect">
            <a:avLst/>
          </a:prstGeom>
        </p:spPr>
        <p:txBody>
          <a:bodyPr vert="horz" lIns="93973" tIns="46986" rIns="93973" bIns="46986" rtlCol="0" anchor="b"/>
          <a:lstStyle>
            <a:lvl1pPr algn="r">
              <a:defRPr sz="1200"/>
            </a:lvl1pPr>
          </a:lstStyle>
          <a:p>
            <a:fld id="{3EF2277D-4E65-471B-8FDC-312617F5EA89}" type="slidenum">
              <a:rPr lang="en-US" smtClean="0"/>
              <a:pPr/>
              <a:t>‹#›</a:t>
            </a:fld>
            <a:endParaRPr lang="en-US"/>
          </a:p>
        </p:txBody>
      </p:sp>
    </p:spTree>
    <p:extLst>
      <p:ext uri="{BB962C8B-B14F-4D97-AF65-F5344CB8AC3E}">
        <p14:creationId xmlns:p14="http://schemas.microsoft.com/office/powerpoint/2010/main" val="1182236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F2277D-4E65-471B-8FDC-312617F5EA89}" type="slidenum">
              <a:rPr lang="en-US" smtClean="0"/>
              <a:pPr/>
              <a:t>4</a:t>
            </a:fld>
            <a:endParaRPr lang="en-US"/>
          </a:p>
        </p:txBody>
      </p:sp>
    </p:spTree>
    <p:extLst>
      <p:ext uri="{BB962C8B-B14F-4D97-AF65-F5344CB8AC3E}">
        <p14:creationId xmlns:p14="http://schemas.microsoft.com/office/powerpoint/2010/main" val="4180494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York Yankees have huge fan base, but their conversion rate is very low compared to Los Angeles Dodgers because of few factors which we have </a:t>
            </a:r>
            <a:r>
              <a:rPr lang="en-US" dirty="0" err="1"/>
              <a:t>analysed</a:t>
            </a:r>
            <a:r>
              <a:rPr lang="en-US" dirty="0"/>
              <a:t>. </a:t>
            </a:r>
          </a:p>
          <a:p>
            <a:pPr marL="228600" indent="-228600">
              <a:buAutoNum type="arabicPeriod"/>
            </a:pPr>
            <a:r>
              <a:rPr lang="en-US" dirty="0"/>
              <a:t>Complex UI – New York Yankees have complex and slow UI compared to Los Angeles Dodgers </a:t>
            </a:r>
          </a:p>
          <a:p>
            <a:pPr marL="228600" indent="-228600">
              <a:buAutoNum type="arabicPeriod"/>
            </a:pPr>
            <a:r>
              <a:rPr lang="en-US" dirty="0"/>
              <a:t>Ticket price </a:t>
            </a:r>
          </a:p>
          <a:p>
            <a:pPr marL="228600" indent="-228600">
              <a:buAutoNum type="arabicPeriod"/>
            </a:pPr>
            <a:r>
              <a:rPr lang="en-US" dirty="0"/>
              <a:t>Combo Plans</a:t>
            </a:r>
          </a:p>
          <a:p>
            <a:pPr marL="228600" indent="-228600">
              <a:buAutoNum type="arabicPeriod"/>
            </a:pPr>
            <a:r>
              <a:rPr lang="en-US" dirty="0"/>
              <a:t>Different types of Tickets plans</a:t>
            </a:r>
          </a:p>
        </p:txBody>
      </p:sp>
      <p:sp>
        <p:nvSpPr>
          <p:cNvPr id="4" name="Slide Number Placeholder 3"/>
          <p:cNvSpPr>
            <a:spLocks noGrp="1"/>
          </p:cNvSpPr>
          <p:nvPr>
            <p:ph type="sldNum" sz="quarter" idx="5"/>
          </p:nvPr>
        </p:nvSpPr>
        <p:spPr/>
        <p:txBody>
          <a:bodyPr/>
          <a:lstStyle/>
          <a:p>
            <a:fld id="{3EF2277D-4E65-471B-8FDC-312617F5EA89}" type="slidenum">
              <a:rPr lang="en-US" smtClean="0"/>
              <a:pPr/>
              <a:t>5</a:t>
            </a:fld>
            <a:endParaRPr lang="en-US"/>
          </a:p>
        </p:txBody>
      </p:sp>
    </p:spTree>
    <p:extLst>
      <p:ext uri="{BB962C8B-B14F-4D97-AF65-F5344CB8AC3E}">
        <p14:creationId xmlns:p14="http://schemas.microsoft.com/office/powerpoint/2010/main" val="892340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from the graph, the bounce rate for Tickets.com is very high.</a:t>
            </a:r>
          </a:p>
          <a:p>
            <a:endParaRPr lang="en-US" dirty="0"/>
          </a:p>
          <a:p>
            <a:r>
              <a:rPr lang="en-US" dirty="0"/>
              <a:t>Recommendation : The ticketing page doesn't have any much information about the ticket prices. There should be redirecting path which can redirect to the club tickets page.</a:t>
            </a:r>
          </a:p>
        </p:txBody>
      </p:sp>
      <p:sp>
        <p:nvSpPr>
          <p:cNvPr id="4" name="Slide Number Placeholder 3"/>
          <p:cNvSpPr>
            <a:spLocks noGrp="1"/>
          </p:cNvSpPr>
          <p:nvPr>
            <p:ph type="sldNum" sz="quarter" idx="5"/>
          </p:nvPr>
        </p:nvSpPr>
        <p:spPr/>
        <p:txBody>
          <a:bodyPr/>
          <a:lstStyle/>
          <a:p>
            <a:fld id="{3EF2277D-4E65-471B-8FDC-312617F5EA89}" type="slidenum">
              <a:rPr lang="en-US" smtClean="0"/>
              <a:pPr/>
              <a:t>9</a:t>
            </a:fld>
            <a:endParaRPr lang="en-US"/>
          </a:p>
        </p:txBody>
      </p:sp>
    </p:spTree>
    <p:extLst>
      <p:ext uri="{BB962C8B-B14F-4D97-AF65-F5344CB8AC3E}">
        <p14:creationId xmlns:p14="http://schemas.microsoft.com/office/powerpoint/2010/main" val="6715824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56_Title Only">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F0D9649-8A3E-2D48-9CC7-AB1826BC3E1D}"/>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7" name="Rectangle 6"/>
          <p:cNvSpPr/>
          <p:nvPr userDrawn="1"/>
        </p:nvSpPr>
        <p:spPr>
          <a:xfrm>
            <a:off x="0" y="1400297"/>
            <a:ext cx="12188825" cy="1991723"/>
          </a:xfrm>
          <a:prstGeom prst="rect">
            <a:avLst/>
          </a:prstGeom>
          <a:gradFill>
            <a:gsLst>
              <a:gs pos="9000">
                <a:schemeClr val="tx1">
                  <a:alpha val="29000"/>
                </a:schemeClr>
              </a:gs>
              <a:gs pos="29000">
                <a:schemeClr val="tx1"/>
              </a:gs>
              <a:gs pos="76000">
                <a:schemeClr val="tx1">
                  <a:alpha val="38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914361"/>
            <a:endParaRPr lang="en-US" sz="1900" dirty="0">
              <a:solidFill>
                <a:prstClr val="white"/>
              </a:solidFill>
            </a:endParaRPr>
          </a:p>
        </p:txBody>
      </p:sp>
      <p:sp>
        <p:nvSpPr>
          <p:cNvPr id="13" name="Title 1"/>
          <p:cNvSpPr>
            <a:spLocks noGrp="1"/>
          </p:cNvSpPr>
          <p:nvPr>
            <p:ph type="ctrTitle"/>
          </p:nvPr>
        </p:nvSpPr>
        <p:spPr>
          <a:xfrm>
            <a:off x="524450" y="1695846"/>
            <a:ext cx="10996042" cy="553998"/>
          </a:xfrm>
        </p:spPr>
        <p:txBody>
          <a:bodyPr wrap="square" lIns="0" tIns="0" rIns="0" bIns="0">
            <a:spAutoFit/>
          </a:bodyPr>
          <a:lstStyle>
            <a:lvl1pPr>
              <a:defRPr sz="3600">
                <a:solidFill>
                  <a:schemeClr val="bg1"/>
                </a:solidFill>
                <a:latin typeface="Adobe Clean Light" pitchFamily="34" charset="0"/>
              </a:defRPr>
            </a:lvl1pPr>
          </a:lstStyle>
          <a:p>
            <a:r>
              <a:rPr lang="en-US" dirty="0"/>
              <a:t>Click to edit Master title style</a:t>
            </a:r>
          </a:p>
        </p:txBody>
      </p:sp>
      <p:sp>
        <p:nvSpPr>
          <p:cNvPr id="14" name="Subtitle 2"/>
          <p:cNvSpPr>
            <a:spLocks noGrp="1"/>
          </p:cNvSpPr>
          <p:nvPr>
            <p:ph type="subTitle" idx="1"/>
          </p:nvPr>
        </p:nvSpPr>
        <p:spPr>
          <a:xfrm>
            <a:off x="524450" y="2285224"/>
            <a:ext cx="10996042" cy="276999"/>
          </a:xfrm>
        </p:spPr>
        <p:txBody>
          <a:bodyPr wrap="square" lIns="0" tIns="0" rIns="0" bIns="0">
            <a:spAutoFit/>
          </a:bodyPr>
          <a:lstStyle>
            <a:lvl1pPr marL="0" indent="0" algn="l">
              <a:buNone/>
              <a:defRPr sz="1800">
                <a:solidFill>
                  <a:srgbClr val="FA8820"/>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dirty="0"/>
              <a:t>Click to edit Master subtitle style</a:t>
            </a:r>
          </a:p>
        </p:txBody>
      </p:sp>
      <p:pic>
        <p:nvPicPr>
          <p:cNvPr id="9" name="Picture 8">
            <a:extLst>
              <a:ext uri="{FF2B5EF4-FFF2-40B4-BE49-F238E27FC236}">
                <a16:creationId xmlns:a16="http://schemas.microsoft.com/office/drawing/2014/main" id="{CA62EB6D-E27A-9048-8B53-B6505ABC243B}"/>
              </a:ext>
            </a:extLst>
          </p:cNvPr>
          <p:cNvPicPr>
            <a:picLocks noChangeAspect="1"/>
          </p:cNvPicPr>
          <p:nvPr userDrawn="1"/>
        </p:nvPicPr>
        <p:blipFill>
          <a:blip r:embed="rId3"/>
          <a:stretch>
            <a:fillRect/>
          </a:stretch>
        </p:blipFill>
        <p:spPr>
          <a:xfrm>
            <a:off x="10956208" y="6395959"/>
            <a:ext cx="921404" cy="21002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550053791"/>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4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AAB8437-76F9-9641-8120-558EA35FA33F}"/>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FA8820"/>
              </a:buClr>
              <a:defRPr>
                <a:solidFill>
                  <a:schemeClr val="bg1"/>
                </a:solidFill>
              </a:defRPr>
            </a:lvl1pPr>
            <a:lvl2pPr>
              <a:buClr>
                <a:srgbClr val="FA8820"/>
              </a:buClr>
              <a:defRPr>
                <a:solidFill>
                  <a:schemeClr val="bg1"/>
                </a:solidFill>
              </a:defRPr>
            </a:lvl2pPr>
            <a:lvl3pPr>
              <a:buClr>
                <a:srgbClr val="FA8820"/>
              </a:buClr>
              <a:defRPr>
                <a:solidFill>
                  <a:schemeClr val="bg1"/>
                </a:solidFill>
              </a:defRPr>
            </a:lvl3pPr>
            <a:lvl4pPr>
              <a:buClr>
                <a:srgbClr val="FA8820"/>
              </a:buClr>
              <a:defRPr>
                <a:solidFill>
                  <a:schemeClr val="bg1"/>
                </a:solidFill>
              </a:defRPr>
            </a:lvl4pPr>
            <a:lvl5pPr>
              <a:buClr>
                <a:srgbClr val="FA8820"/>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922EDA47-DD62-C84B-97A9-26A2380A367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9" name="Rectangle 21">
            <a:extLst>
              <a:ext uri="{FF2B5EF4-FFF2-40B4-BE49-F238E27FC236}">
                <a16:creationId xmlns:a16="http://schemas.microsoft.com/office/drawing/2014/main" id="{EC92F59B-C408-A340-8F49-F4546680BEFC}"/>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130834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5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DF9ACB0-0A83-9944-9281-8B981010EC62}"/>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rgbClr val="FA8820"/>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29A2C1"/>
              </a:buClr>
              <a:defRPr>
                <a:solidFill>
                  <a:schemeClr val="bg1"/>
                </a:solidFill>
              </a:defRPr>
            </a:lvl1pPr>
            <a:lvl2pPr>
              <a:buClr>
                <a:srgbClr val="29A2C1"/>
              </a:buClr>
              <a:defRPr>
                <a:solidFill>
                  <a:schemeClr val="bg1"/>
                </a:solidFill>
              </a:defRPr>
            </a:lvl2pPr>
            <a:lvl3pPr>
              <a:buClr>
                <a:srgbClr val="29A2C1"/>
              </a:buClr>
              <a:defRPr>
                <a:solidFill>
                  <a:schemeClr val="bg1"/>
                </a:solidFill>
              </a:defRPr>
            </a:lvl3pPr>
            <a:lvl4pPr>
              <a:buClr>
                <a:srgbClr val="29A2C1"/>
              </a:buClr>
              <a:defRPr>
                <a:solidFill>
                  <a:schemeClr val="bg1"/>
                </a:solidFill>
              </a:defRPr>
            </a:lvl4pPr>
            <a:lvl5pPr>
              <a:buClr>
                <a:srgbClr val="29A2C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7F62E4A2-D97F-A548-BE9D-C19C99BF967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8" name="Rectangle 21">
            <a:extLst>
              <a:ext uri="{FF2B5EF4-FFF2-40B4-BE49-F238E27FC236}">
                <a16:creationId xmlns:a16="http://schemas.microsoft.com/office/drawing/2014/main" id="{96F240AF-417E-7642-BF3E-6FDEBC5BD83C}"/>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543972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7_White - Top &amp; Bottom Graphic">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816650-7887-A64F-9482-2E5082ABF9AD}"/>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FA8820"/>
              </a:buClr>
              <a:defRPr>
                <a:solidFill>
                  <a:schemeClr val="bg1"/>
                </a:solidFill>
              </a:defRPr>
            </a:lvl1pPr>
            <a:lvl2pPr>
              <a:buClr>
                <a:srgbClr val="FA8820"/>
              </a:buClr>
              <a:defRPr>
                <a:solidFill>
                  <a:schemeClr val="bg1"/>
                </a:solidFill>
              </a:defRPr>
            </a:lvl2pPr>
            <a:lvl3pPr>
              <a:buClr>
                <a:srgbClr val="FA8820"/>
              </a:buClr>
              <a:defRPr>
                <a:solidFill>
                  <a:schemeClr val="bg1"/>
                </a:solidFill>
              </a:defRPr>
            </a:lvl3pPr>
            <a:lvl4pPr>
              <a:buClr>
                <a:srgbClr val="FA8820"/>
              </a:buClr>
              <a:defRPr>
                <a:solidFill>
                  <a:schemeClr val="bg1"/>
                </a:solidFill>
              </a:defRPr>
            </a:lvl4pPr>
            <a:lvl5pPr>
              <a:buClr>
                <a:srgbClr val="FA8820"/>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6C46BE3E-037F-0744-983D-D0140673649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10" name="Rectangle 21">
            <a:extLst>
              <a:ext uri="{FF2B5EF4-FFF2-40B4-BE49-F238E27FC236}">
                <a16:creationId xmlns:a16="http://schemas.microsoft.com/office/drawing/2014/main" id="{DE41E0C1-0D58-7042-9596-5E634D1D548E}"/>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8312040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0_White - Top &amp; Bottom Graphic">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9106B47-906A-1449-B751-CC13625E0B3D}"/>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rgbClr val="00A4E4"/>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29A2C1"/>
              </a:buClr>
              <a:defRPr>
                <a:solidFill>
                  <a:schemeClr val="bg1"/>
                </a:solidFill>
              </a:defRPr>
            </a:lvl1pPr>
            <a:lvl2pPr>
              <a:buClr>
                <a:srgbClr val="29A2C1"/>
              </a:buClr>
              <a:defRPr>
                <a:solidFill>
                  <a:schemeClr val="bg1"/>
                </a:solidFill>
              </a:defRPr>
            </a:lvl2pPr>
            <a:lvl3pPr>
              <a:buClr>
                <a:srgbClr val="29A2C1"/>
              </a:buClr>
              <a:defRPr>
                <a:solidFill>
                  <a:schemeClr val="bg1"/>
                </a:solidFill>
              </a:defRPr>
            </a:lvl3pPr>
            <a:lvl4pPr>
              <a:buClr>
                <a:srgbClr val="29A2C1"/>
              </a:buClr>
              <a:defRPr>
                <a:solidFill>
                  <a:schemeClr val="bg1"/>
                </a:solidFill>
              </a:defRPr>
            </a:lvl4pPr>
            <a:lvl5pPr>
              <a:buClr>
                <a:srgbClr val="29A2C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770288EF-1B96-F148-A3B5-8007436D0D9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628210" y="6428195"/>
            <a:ext cx="182417" cy="245655"/>
          </a:xfrm>
          <a:prstGeom prst="rect">
            <a:avLst/>
          </a:prstGeom>
        </p:spPr>
      </p:pic>
      <p:sp>
        <p:nvSpPr>
          <p:cNvPr id="11" name="Rectangle 21">
            <a:extLst>
              <a:ext uri="{FF2B5EF4-FFF2-40B4-BE49-F238E27FC236}">
                <a16:creationId xmlns:a16="http://schemas.microsoft.com/office/drawing/2014/main" id="{B7D1755E-4417-914C-A70C-C55E30CE562A}"/>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3955136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11_White - Top &amp; Bottom Graphic">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856AA8A-A51F-8041-A5CC-C1C27C7AC054}"/>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rgbClr val="FA8820"/>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29A2C1"/>
              </a:buClr>
              <a:defRPr>
                <a:solidFill>
                  <a:schemeClr val="bg1"/>
                </a:solidFill>
              </a:defRPr>
            </a:lvl1pPr>
            <a:lvl2pPr>
              <a:buClr>
                <a:srgbClr val="29A2C1"/>
              </a:buClr>
              <a:defRPr>
                <a:solidFill>
                  <a:schemeClr val="bg1"/>
                </a:solidFill>
              </a:defRPr>
            </a:lvl2pPr>
            <a:lvl3pPr>
              <a:buClr>
                <a:srgbClr val="29A2C1"/>
              </a:buClr>
              <a:defRPr>
                <a:solidFill>
                  <a:schemeClr val="bg1"/>
                </a:solidFill>
              </a:defRPr>
            </a:lvl3pPr>
            <a:lvl4pPr>
              <a:buClr>
                <a:srgbClr val="29A2C1"/>
              </a:buClr>
              <a:defRPr>
                <a:solidFill>
                  <a:schemeClr val="bg1"/>
                </a:solidFill>
              </a:defRPr>
            </a:lvl4pPr>
            <a:lvl5pPr>
              <a:buClr>
                <a:srgbClr val="29A2C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F5A92DE6-6556-5341-AAC5-6358D42DA83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11" name="Rectangle 21">
            <a:extLst>
              <a:ext uri="{FF2B5EF4-FFF2-40B4-BE49-F238E27FC236}">
                <a16:creationId xmlns:a16="http://schemas.microsoft.com/office/drawing/2014/main" id="{515AB0DA-DE60-CE4F-92BF-5EDF6CDBB2DE}"/>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20684441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1_White end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943CC2D-4111-CF40-B8D2-FCFAAAF5A9C6}"/>
              </a:ext>
            </a:extLst>
          </p:cNvPr>
          <p:cNvPicPr>
            <a:picLocks noChangeAspect="1"/>
          </p:cNvPicPr>
          <p:nvPr userDrawn="1"/>
        </p:nvPicPr>
        <p:blipFill>
          <a:blip r:embed="rId2"/>
          <a:stretch>
            <a:fillRect/>
          </a:stretch>
        </p:blipFill>
        <p:spPr>
          <a:xfrm>
            <a:off x="0" y="1726"/>
            <a:ext cx="12188825" cy="6854547"/>
          </a:xfrm>
          <a:prstGeom prst="rect">
            <a:avLst/>
          </a:prstGeom>
        </p:spPr>
      </p:pic>
      <p:pic>
        <p:nvPicPr>
          <p:cNvPr id="7" name="Picture 6">
            <a:extLst>
              <a:ext uri="{FF2B5EF4-FFF2-40B4-BE49-F238E27FC236}">
                <a16:creationId xmlns:a16="http://schemas.microsoft.com/office/drawing/2014/main" id="{6D57691E-058F-8745-95F9-33A02131972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982379" y="3554730"/>
            <a:ext cx="552906" cy="744580"/>
          </a:xfrm>
          <a:prstGeom prst="rect">
            <a:avLst/>
          </a:prstGeom>
        </p:spPr>
      </p:pic>
    </p:spTree>
    <p:extLst>
      <p:ext uri="{BB962C8B-B14F-4D97-AF65-F5344CB8AC3E}">
        <p14:creationId xmlns:p14="http://schemas.microsoft.com/office/powerpoint/2010/main" val="2843611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2_White - Top &amp; Bottom Graphic">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66766BF-6B97-8041-AAE4-9158676C932C}"/>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9" name="Rectangle 8">
            <a:extLst>
              <a:ext uri="{FF2B5EF4-FFF2-40B4-BE49-F238E27FC236}">
                <a16:creationId xmlns:a16="http://schemas.microsoft.com/office/drawing/2014/main" id="{213B05B3-5EF6-1E49-B801-3A531D12A226}"/>
              </a:ext>
            </a:extLst>
          </p:cNvPr>
          <p:cNvSpPr/>
          <p:nvPr userDrawn="1"/>
        </p:nvSpPr>
        <p:spPr>
          <a:xfrm>
            <a:off x="0" y="3363568"/>
            <a:ext cx="12188825" cy="1991723"/>
          </a:xfrm>
          <a:prstGeom prst="rect">
            <a:avLst/>
          </a:prstGeom>
          <a:gradFill>
            <a:gsLst>
              <a:gs pos="9000">
                <a:schemeClr val="tx1">
                  <a:alpha val="29000"/>
                </a:schemeClr>
              </a:gs>
              <a:gs pos="29000">
                <a:schemeClr val="tx1"/>
              </a:gs>
              <a:gs pos="76000">
                <a:schemeClr val="tx1">
                  <a:alpha val="38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defTabSz="914361"/>
            <a:endParaRPr lang="en-US" sz="1900" dirty="0">
              <a:solidFill>
                <a:prstClr val="white"/>
              </a:solidFill>
            </a:endParaRPr>
          </a:p>
        </p:txBody>
      </p:sp>
      <p:sp>
        <p:nvSpPr>
          <p:cNvPr id="10" name="Title 1">
            <a:extLst>
              <a:ext uri="{FF2B5EF4-FFF2-40B4-BE49-F238E27FC236}">
                <a16:creationId xmlns:a16="http://schemas.microsoft.com/office/drawing/2014/main" id="{3561F012-15FC-474C-BD8D-444EC9847F59}"/>
              </a:ext>
            </a:extLst>
          </p:cNvPr>
          <p:cNvSpPr>
            <a:spLocks noGrp="1"/>
          </p:cNvSpPr>
          <p:nvPr>
            <p:ph type="ctrTitle" hasCustomPrompt="1"/>
          </p:nvPr>
        </p:nvSpPr>
        <p:spPr>
          <a:xfrm>
            <a:off x="524450" y="3659117"/>
            <a:ext cx="10996042" cy="553998"/>
          </a:xfrm>
        </p:spPr>
        <p:txBody>
          <a:bodyPr wrap="square" lIns="0" tIns="0" rIns="0" bIns="0">
            <a:spAutoFit/>
          </a:bodyPr>
          <a:lstStyle>
            <a:lvl1pPr>
              <a:defRPr sz="3600">
                <a:solidFill>
                  <a:schemeClr val="bg1"/>
                </a:solidFill>
                <a:latin typeface="Adobe Clean Light" pitchFamily="34" charset="0"/>
              </a:defRPr>
            </a:lvl1pPr>
          </a:lstStyle>
          <a:p>
            <a:r>
              <a:rPr lang="en-US" dirty="0"/>
              <a:t>Click to edit separator title</a:t>
            </a:r>
          </a:p>
        </p:txBody>
      </p:sp>
      <p:sp>
        <p:nvSpPr>
          <p:cNvPr id="11" name="Subtitle 2">
            <a:extLst>
              <a:ext uri="{FF2B5EF4-FFF2-40B4-BE49-F238E27FC236}">
                <a16:creationId xmlns:a16="http://schemas.microsoft.com/office/drawing/2014/main" id="{34AA1D34-9835-9941-B9A1-D7F6C6380A92}"/>
              </a:ext>
            </a:extLst>
          </p:cNvPr>
          <p:cNvSpPr>
            <a:spLocks noGrp="1"/>
          </p:cNvSpPr>
          <p:nvPr>
            <p:ph type="subTitle" idx="1" hasCustomPrompt="1"/>
          </p:nvPr>
        </p:nvSpPr>
        <p:spPr>
          <a:xfrm>
            <a:off x="524450" y="4248495"/>
            <a:ext cx="10996042" cy="276999"/>
          </a:xfrm>
        </p:spPr>
        <p:txBody>
          <a:bodyPr wrap="square" lIns="0" tIns="0" rIns="0" bIns="0">
            <a:spAutoFit/>
          </a:bodyPr>
          <a:lstStyle>
            <a:lvl1pPr marL="0" indent="0" algn="l">
              <a:buNone/>
              <a:defRPr sz="1800">
                <a:solidFill>
                  <a:srgbClr val="00A4E4"/>
                </a:solidFill>
              </a:defRPr>
            </a:lvl1pPr>
            <a:lvl2pPr marL="544145" indent="0" algn="ctr">
              <a:buNone/>
              <a:defRPr>
                <a:solidFill>
                  <a:schemeClr val="tx1">
                    <a:tint val="75000"/>
                  </a:schemeClr>
                </a:solidFill>
              </a:defRPr>
            </a:lvl2pPr>
            <a:lvl3pPr marL="1088291" indent="0" algn="ctr">
              <a:buNone/>
              <a:defRPr>
                <a:solidFill>
                  <a:schemeClr val="tx1">
                    <a:tint val="75000"/>
                  </a:schemeClr>
                </a:solidFill>
              </a:defRPr>
            </a:lvl3pPr>
            <a:lvl4pPr marL="1632436" indent="0" algn="ctr">
              <a:buNone/>
              <a:defRPr>
                <a:solidFill>
                  <a:schemeClr val="tx1">
                    <a:tint val="75000"/>
                  </a:schemeClr>
                </a:solidFill>
              </a:defRPr>
            </a:lvl4pPr>
            <a:lvl5pPr marL="2176581" indent="0" algn="ctr">
              <a:buNone/>
              <a:defRPr>
                <a:solidFill>
                  <a:schemeClr val="tx1">
                    <a:tint val="75000"/>
                  </a:schemeClr>
                </a:solidFill>
              </a:defRPr>
            </a:lvl5pPr>
            <a:lvl6pPr marL="2720726" indent="0" algn="ctr">
              <a:buNone/>
              <a:defRPr>
                <a:solidFill>
                  <a:schemeClr val="tx1">
                    <a:tint val="75000"/>
                  </a:schemeClr>
                </a:solidFill>
              </a:defRPr>
            </a:lvl6pPr>
            <a:lvl7pPr marL="3264872" indent="0" algn="ctr">
              <a:buNone/>
              <a:defRPr>
                <a:solidFill>
                  <a:schemeClr val="tx1">
                    <a:tint val="75000"/>
                  </a:schemeClr>
                </a:solidFill>
              </a:defRPr>
            </a:lvl7pPr>
            <a:lvl8pPr marL="3809017" indent="0" algn="ctr">
              <a:buNone/>
              <a:defRPr>
                <a:solidFill>
                  <a:schemeClr val="tx1">
                    <a:tint val="75000"/>
                  </a:schemeClr>
                </a:solidFill>
              </a:defRPr>
            </a:lvl8pPr>
            <a:lvl9pPr marL="4353162" indent="0" algn="ctr">
              <a:buNone/>
              <a:defRPr>
                <a:solidFill>
                  <a:schemeClr val="tx1">
                    <a:tint val="75000"/>
                  </a:schemeClr>
                </a:solidFill>
              </a:defRPr>
            </a:lvl9pPr>
          </a:lstStyle>
          <a:p>
            <a:r>
              <a:rPr lang="en-US" dirty="0"/>
              <a:t>Click to edit separator subtitle style</a:t>
            </a:r>
          </a:p>
        </p:txBody>
      </p:sp>
      <p:pic>
        <p:nvPicPr>
          <p:cNvPr id="15" name="Picture 14">
            <a:extLst>
              <a:ext uri="{FF2B5EF4-FFF2-40B4-BE49-F238E27FC236}">
                <a16:creationId xmlns:a16="http://schemas.microsoft.com/office/drawing/2014/main" id="{80333825-8837-224E-94C2-555FE7E73D00}"/>
              </a:ext>
            </a:extLst>
          </p:cNvPr>
          <p:cNvPicPr>
            <a:picLocks noChangeAspect="1"/>
          </p:cNvPicPr>
          <p:nvPr userDrawn="1"/>
        </p:nvPicPr>
        <p:blipFill>
          <a:blip r:embed="rId3"/>
          <a:stretch>
            <a:fillRect/>
          </a:stretch>
        </p:blipFill>
        <p:spPr>
          <a:xfrm>
            <a:off x="10956208" y="6395959"/>
            <a:ext cx="921404" cy="21002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72903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White - Top &amp; Bottom Graphic">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D2C59B-B540-F143-9040-2FEF633C40E5}"/>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rgbClr val="29A2C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29A2C1"/>
              </a:buClr>
              <a:defRPr/>
            </a:lvl1pPr>
            <a:lvl2pPr>
              <a:buClr>
                <a:srgbClr val="29A2C1"/>
              </a:buClr>
              <a:defRPr/>
            </a:lvl2pPr>
            <a:lvl3pPr>
              <a:buClr>
                <a:srgbClr val="29A2C1"/>
              </a:buClr>
              <a:defRPr/>
            </a:lvl3pPr>
            <a:lvl4pPr>
              <a:buClr>
                <a:srgbClr val="29A2C1"/>
              </a:buClr>
              <a:defRPr/>
            </a:lvl4pPr>
            <a:lvl5pPr>
              <a:buClr>
                <a:srgbClr val="29A2C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4F1DEADC-87FC-2647-8753-D890B0E760E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Tree>
    <p:extLst>
      <p:ext uri="{BB962C8B-B14F-4D97-AF65-F5344CB8AC3E}">
        <p14:creationId xmlns:p14="http://schemas.microsoft.com/office/powerpoint/2010/main" val="4018060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4_White - Top &amp; Bottom Graphic">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E0E7F41-0C81-8E46-8C3B-7D44512E0973}"/>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rgbClr val="29A2C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29A2C1"/>
              </a:buClr>
              <a:defRPr/>
            </a:lvl1pPr>
            <a:lvl2pPr>
              <a:buClr>
                <a:srgbClr val="29A2C1"/>
              </a:buClr>
              <a:defRPr/>
            </a:lvl2pPr>
            <a:lvl3pPr>
              <a:buClr>
                <a:srgbClr val="29A2C1"/>
              </a:buClr>
              <a:defRPr/>
            </a:lvl3pPr>
            <a:lvl4pPr>
              <a:buClr>
                <a:srgbClr val="29A2C1"/>
              </a:buClr>
              <a:defRPr/>
            </a:lvl4pPr>
            <a:lvl5pPr>
              <a:buClr>
                <a:srgbClr val="29A2C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964138C6-0C74-204B-A936-1883F81D9ED6}"/>
              </a:ext>
            </a:extLst>
          </p:cNvPr>
          <p:cNvPicPr>
            <a:picLocks noChangeAspect="1"/>
          </p:cNvPicPr>
          <p:nvPr userDrawn="1"/>
        </p:nvPicPr>
        <p:blipFill>
          <a:blip r:embed="rId3"/>
          <a:stretch>
            <a:fillRect/>
          </a:stretch>
        </p:blipFill>
        <p:spPr>
          <a:xfrm>
            <a:off x="10499008" y="6363302"/>
            <a:ext cx="921404" cy="210026"/>
          </a:xfrm>
          <a:prstGeom prst="rect">
            <a:avLst/>
          </a:prstGeom>
          <a:effectLst>
            <a:outerShdw blurRad="50800" dist="38100" dir="2700000" algn="tl" rotWithShape="0">
              <a:prstClr val="black">
                <a:alpha val="40000"/>
              </a:prstClr>
            </a:outerShdw>
          </a:effectLst>
        </p:spPr>
      </p:pic>
      <p:sp>
        <p:nvSpPr>
          <p:cNvPr id="10" name="Rectangle 21">
            <a:extLst>
              <a:ext uri="{FF2B5EF4-FFF2-40B4-BE49-F238E27FC236}">
                <a16:creationId xmlns:a16="http://schemas.microsoft.com/office/drawing/2014/main" id="{7B7A725D-7980-434C-B7AC-967DAF143451}"/>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3812527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13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EE380CF-3B79-7248-A88D-49E938257F76}"/>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11" name="Rectangle 10">
            <a:extLst>
              <a:ext uri="{FF2B5EF4-FFF2-40B4-BE49-F238E27FC236}">
                <a16:creationId xmlns:a16="http://schemas.microsoft.com/office/drawing/2014/main" id="{8E68AD98-9EBA-974A-B8DC-CAE04FDB413E}"/>
              </a:ext>
            </a:extLst>
          </p:cNvPr>
          <p:cNvSpPr/>
          <p:nvPr userDrawn="1"/>
        </p:nvSpPr>
        <p:spPr>
          <a:xfrm>
            <a:off x="0" y="708212"/>
            <a:ext cx="12188825" cy="5531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FA8820"/>
              </a:buClr>
              <a:defRPr>
                <a:solidFill>
                  <a:schemeClr val="tx1"/>
                </a:solidFill>
              </a:defRPr>
            </a:lvl1pPr>
            <a:lvl2pPr>
              <a:buClr>
                <a:srgbClr val="FA8820"/>
              </a:buClr>
              <a:defRPr>
                <a:solidFill>
                  <a:schemeClr val="tx1"/>
                </a:solidFill>
              </a:defRPr>
            </a:lvl2pPr>
            <a:lvl3pPr>
              <a:buClr>
                <a:srgbClr val="FA8820"/>
              </a:buClr>
              <a:defRPr>
                <a:solidFill>
                  <a:schemeClr val="tx1"/>
                </a:solidFill>
              </a:defRPr>
            </a:lvl3pPr>
            <a:lvl4pPr>
              <a:buClr>
                <a:srgbClr val="FA8820"/>
              </a:buClr>
              <a:defRPr>
                <a:solidFill>
                  <a:schemeClr val="tx1"/>
                </a:solidFill>
              </a:defRPr>
            </a:lvl4pPr>
            <a:lvl5pPr>
              <a:buClr>
                <a:srgbClr val="FA8820"/>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0128252E-5A0D-814C-A356-F1F84A382E5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10" name="Rectangle 21">
            <a:extLst>
              <a:ext uri="{FF2B5EF4-FFF2-40B4-BE49-F238E27FC236}">
                <a16:creationId xmlns:a16="http://schemas.microsoft.com/office/drawing/2014/main" id="{3DE1A93B-F312-D446-9378-074ED9142B63}"/>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818956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5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EE380CF-3B79-7248-A88D-49E938257F76}"/>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a:extLst>
              <a:ext uri="{FF2B5EF4-FFF2-40B4-BE49-F238E27FC236}">
                <a16:creationId xmlns:a16="http://schemas.microsoft.com/office/drawing/2014/main" id="{0128252E-5A0D-814C-A356-F1F84A382E5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10" name="Rectangle 21">
            <a:extLst>
              <a:ext uri="{FF2B5EF4-FFF2-40B4-BE49-F238E27FC236}">
                <a16:creationId xmlns:a16="http://schemas.microsoft.com/office/drawing/2014/main" id="{3DE1A93B-F312-D446-9378-074ED9142B63}"/>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2043540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6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708168-D5FC-464C-A95E-016DFFFD3087}"/>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7" name="Rectangle 6">
            <a:extLst>
              <a:ext uri="{FF2B5EF4-FFF2-40B4-BE49-F238E27FC236}">
                <a16:creationId xmlns:a16="http://schemas.microsoft.com/office/drawing/2014/main" id="{745A5D66-FE97-A54E-9746-F5F235E32DDB}"/>
              </a:ext>
            </a:extLst>
          </p:cNvPr>
          <p:cNvSpPr/>
          <p:nvPr userDrawn="1"/>
        </p:nvSpPr>
        <p:spPr>
          <a:xfrm>
            <a:off x="0" y="708212"/>
            <a:ext cx="12188825" cy="5531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42949" y="184150"/>
            <a:ext cx="10066565" cy="411162"/>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742950" y="990600"/>
            <a:ext cx="10066564" cy="5181600"/>
          </a:xfrm>
        </p:spPr>
        <p:txBody>
          <a:bodyPr/>
          <a:lstStyle>
            <a:lvl1pPr>
              <a:buClr>
                <a:srgbClr val="00A4E4"/>
              </a:buClr>
              <a:defRPr>
                <a:solidFill>
                  <a:schemeClr val="tx1"/>
                </a:solidFill>
              </a:defRPr>
            </a:lvl1pPr>
            <a:lvl2pPr>
              <a:buClr>
                <a:srgbClr val="00A4E4"/>
              </a:buClr>
              <a:defRPr>
                <a:solidFill>
                  <a:schemeClr val="tx1"/>
                </a:solidFill>
              </a:defRPr>
            </a:lvl2pPr>
            <a:lvl3pPr>
              <a:buClr>
                <a:srgbClr val="00A4E4"/>
              </a:buClr>
              <a:defRPr>
                <a:solidFill>
                  <a:schemeClr val="tx1"/>
                </a:solidFill>
              </a:defRPr>
            </a:lvl3pPr>
            <a:lvl4pPr>
              <a:buClr>
                <a:srgbClr val="00A4E4"/>
              </a:buClr>
              <a:defRPr>
                <a:solidFill>
                  <a:schemeClr val="tx1"/>
                </a:solidFill>
              </a:defRPr>
            </a:lvl4pPr>
            <a:lvl5pPr>
              <a:buClr>
                <a:srgbClr val="00A4E4"/>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537DC8F7-C722-0747-8C92-F1E9D60B167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9" name="Rectangle 21">
            <a:extLst>
              <a:ext uri="{FF2B5EF4-FFF2-40B4-BE49-F238E27FC236}">
                <a16:creationId xmlns:a16="http://schemas.microsoft.com/office/drawing/2014/main" id="{DBFB32A0-63A2-1849-8F00-1B1078E8BC3A}"/>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3968222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9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708168-D5FC-464C-A95E-016DFFFD3087}"/>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2" name="Title 1"/>
          <p:cNvSpPr>
            <a:spLocks noGrp="1"/>
          </p:cNvSpPr>
          <p:nvPr>
            <p:ph type="title"/>
          </p:nvPr>
        </p:nvSpPr>
        <p:spPr>
          <a:xfrm>
            <a:off x="742949" y="184150"/>
            <a:ext cx="10066565" cy="411162"/>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742950" y="990600"/>
            <a:ext cx="10066564" cy="5181600"/>
          </a:xfrm>
        </p:spPr>
        <p:txBody>
          <a:bodyPr/>
          <a:lstStyle>
            <a:lvl1pPr>
              <a:buClr>
                <a:srgbClr val="FA8820"/>
              </a:buClr>
              <a:defRPr>
                <a:solidFill>
                  <a:schemeClr val="bg1"/>
                </a:solidFill>
              </a:defRPr>
            </a:lvl1pPr>
            <a:lvl2pPr>
              <a:buClr>
                <a:srgbClr val="FA8820"/>
              </a:buClr>
              <a:defRPr>
                <a:solidFill>
                  <a:schemeClr val="bg1"/>
                </a:solidFill>
              </a:defRPr>
            </a:lvl2pPr>
            <a:lvl3pPr>
              <a:buClr>
                <a:srgbClr val="FA8820"/>
              </a:buClr>
              <a:defRPr>
                <a:solidFill>
                  <a:schemeClr val="bg1"/>
                </a:solidFill>
              </a:defRPr>
            </a:lvl3pPr>
            <a:lvl4pPr>
              <a:buClr>
                <a:srgbClr val="FA8820"/>
              </a:buClr>
              <a:defRPr>
                <a:solidFill>
                  <a:schemeClr val="bg1"/>
                </a:solidFill>
              </a:defRPr>
            </a:lvl4pPr>
            <a:lvl5pPr>
              <a:buClr>
                <a:srgbClr val="FA8820"/>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537DC8F7-C722-0747-8C92-F1E9D60B167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9" name="Rectangle 21">
            <a:extLst>
              <a:ext uri="{FF2B5EF4-FFF2-40B4-BE49-F238E27FC236}">
                <a16:creationId xmlns:a16="http://schemas.microsoft.com/office/drawing/2014/main" id="{DBFB32A0-63A2-1849-8F00-1B1078E8BC3A}"/>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2033708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17_White - Top &amp; Bottom Graphic">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AAB8437-76F9-9641-8120-558EA35FA33F}"/>
              </a:ext>
            </a:extLst>
          </p:cNvPr>
          <p:cNvPicPr>
            <a:picLocks noChangeAspect="1"/>
          </p:cNvPicPr>
          <p:nvPr userDrawn="1"/>
        </p:nvPicPr>
        <p:blipFill>
          <a:blip r:embed="rId2"/>
          <a:stretch>
            <a:fillRect/>
          </a:stretch>
        </p:blipFill>
        <p:spPr>
          <a:xfrm>
            <a:off x="0" y="1726"/>
            <a:ext cx="12188825" cy="6854547"/>
          </a:xfrm>
          <a:prstGeom prst="rect">
            <a:avLst/>
          </a:prstGeom>
        </p:spPr>
      </p:pic>
      <p:sp>
        <p:nvSpPr>
          <p:cNvPr id="7" name="Rectangle 6">
            <a:extLst>
              <a:ext uri="{FF2B5EF4-FFF2-40B4-BE49-F238E27FC236}">
                <a16:creationId xmlns:a16="http://schemas.microsoft.com/office/drawing/2014/main" id="{134F16E5-EB83-3B4F-AE9F-93AD4FD63464}"/>
              </a:ext>
            </a:extLst>
          </p:cNvPr>
          <p:cNvSpPr/>
          <p:nvPr userDrawn="1"/>
        </p:nvSpPr>
        <p:spPr>
          <a:xfrm>
            <a:off x="0" y="708212"/>
            <a:ext cx="12188825" cy="55312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FA8820"/>
              </a:buClr>
              <a:defRPr>
                <a:solidFill>
                  <a:srgbClr val="29A2C1"/>
                </a:solidFill>
              </a:defRPr>
            </a:lvl1pPr>
            <a:lvl2pPr>
              <a:buClr>
                <a:srgbClr val="FA8820"/>
              </a:buClr>
              <a:defRPr>
                <a:solidFill>
                  <a:srgbClr val="29A2C1"/>
                </a:solidFill>
              </a:defRPr>
            </a:lvl2pPr>
            <a:lvl3pPr>
              <a:buClr>
                <a:srgbClr val="FA8820"/>
              </a:buClr>
              <a:defRPr>
                <a:solidFill>
                  <a:srgbClr val="29A2C1"/>
                </a:solidFill>
              </a:defRPr>
            </a:lvl3pPr>
            <a:lvl4pPr>
              <a:buClr>
                <a:srgbClr val="FA8820"/>
              </a:buClr>
              <a:defRPr>
                <a:solidFill>
                  <a:srgbClr val="29A2C1"/>
                </a:solidFill>
              </a:defRPr>
            </a:lvl4pPr>
            <a:lvl5pPr>
              <a:buClr>
                <a:srgbClr val="FA8820"/>
              </a:buClr>
              <a:defRPr>
                <a:solidFill>
                  <a:srgbClr val="29A2C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a:extLst>
              <a:ext uri="{FF2B5EF4-FFF2-40B4-BE49-F238E27FC236}">
                <a16:creationId xmlns:a16="http://schemas.microsoft.com/office/drawing/2014/main" id="{922EDA47-DD62-C84B-97A9-26A2380A367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1688" y="6428195"/>
            <a:ext cx="182417" cy="245655"/>
          </a:xfrm>
          <a:prstGeom prst="rect">
            <a:avLst/>
          </a:prstGeom>
        </p:spPr>
      </p:pic>
      <p:sp>
        <p:nvSpPr>
          <p:cNvPr id="9" name="Rectangle 21">
            <a:extLst>
              <a:ext uri="{FF2B5EF4-FFF2-40B4-BE49-F238E27FC236}">
                <a16:creationId xmlns:a16="http://schemas.microsoft.com/office/drawing/2014/main" id="{EC92F59B-C408-A340-8F49-F4546680BEFC}"/>
              </a:ext>
            </a:extLst>
          </p:cNvPr>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1"/>
                </a:solidFill>
                <a:latin typeface="Adobe Clean" pitchFamily="-111" charset="0"/>
              </a:rPr>
              <a:t>© </a:t>
            </a:r>
            <a:r>
              <a:rPr lang="is-IS" sz="700" dirty="0">
                <a:solidFill>
                  <a:schemeClr val="bg1"/>
                </a:solidFill>
                <a:latin typeface="Adobe Clean" pitchFamily="-111" charset="0"/>
              </a:rPr>
              <a:t>2019</a:t>
            </a:r>
            <a:r>
              <a:rPr lang="en-US" sz="700" dirty="0">
                <a:solidFill>
                  <a:schemeClr val="bg1"/>
                </a:solidFill>
                <a:latin typeface="Adobe Clean" pitchFamily="-111" charset="0"/>
              </a:rPr>
              <a:t> Adobe.  All Rights Reserved.  Adobe Confidential.</a:t>
            </a:r>
          </a:p>
        </p:txBody>
      </p:sp>
    </p:spTree>
    <p:extLst>
      <p:ext uri="{BB962C8B-B14F-4D97-AF65-F5344CB8AC3E}">
        <p14:creationId xmlns:p14="http://schemas.microsoft.com/office/powerpoint/2010/main" val="1140162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auto">
          <a:xfrm>
            <a:off x="0" y="6172199"/>
            <a:ext cx="12188825" cy="6858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8829" tIns="54414" rIns="108829" bIns="54414" anchor="ctr"/>
          <a:lstStyle/>
          <a:p>
            <a:pPr algn="ctr"/>
            <a:endParaRPr lang="en-US">
              <a:solidFill>
                <a:srgbClr val="FFFFFF"/>
              </a:solidFill>
              <a:ea typeface="ＭＳ Ｐゴシック" pitchFamily="-111" charset="-128"/>
            </a:endParaRPr>
          </a:p>
        </p:txBody>
      </p:sp>
      <p:sp>
        <p:nvSpPr>
          <p:cNvPr id="9" name="Rectangle 21"/>
          <p:cNvSpPr>
            <a:spLocks noChangeArrowheads="1"/>
          </p:cNvSpPr>
          <p:nvPr userDrawn="1"/>
        </p:nvSpPr>
        <p:spPr bwMode="auto">
          <a:xfrm>
            <a:off x="304721" y="6461238"/>
            <a:ext cx="5181679" cy="107722"/>
          </a:xfrm>
          <a:prstGeom prst="rect">
            <a:avLst/>
          </a:prstGeom>
          <a:noFill/>
          <a:ln w="9525">
            <a:noFill/>
            <a:miter lim="800000"/>
            <a:headEnd/>
            <a:tailEnd/>
          </a:ln>
        </p:spPr>
        <p:txBody>
          <a:bodyPr wrap="square" lIns="0" tIns="0" rIns="0" bIns="0" anchor="b">
            <a:spAutoFit/>
          </a:bodyPr>
          <a:lstStyle/>
          <a:p>
            <a:pPr algn="l"/>
            <a:r>
              <a:rPr lang="en-US" sz="700" dirty="0">
                <a:solidFill>
                  <a:schemeClr val="bg2">
                    <a:lumMod val="50000"/>
                  </a:schemeClr>
                </a:solidFill>
                <a:latin typeface="Adobe Clean" pitchFamily="-111" charset="0"/>
              </a:rPr>
              <a:t>© </a:t>
            </a:r>
            <a:r>
              <a:rPr lang="is-IS" sz="700" dirty="0">
                <a:solidFill>
                  <a:schemeClr val="bg2">
                    <a:lumMod val="50000"/>
                  </a:schemeClr>
                </a:solidFill>
                <a:latin typeface="Adobe Clean" pitchFamily="-111" charset="0"/>
              </a:rPr>
              <a:t>2019</a:t>
            </a:r>
            <a:r>
              <a:rPr lang="en-US" sz="700" dirty="0">
                <a:solidFill>
                  <a:schemeClr val="bg2">
                    <a:lumMod val="50000"/>
                  </a:schemeClr>
                </a:solidFill>
                <a:latin typeface="Adobe Clean" pitchFamily="-111" charset="0"/>
              </a:rPr>
              <a:t> Adobe.  All Rights Reserved.  Adobe Confidential.</a:t>
            </a:r>
          </a:p>
        </p:txBody>
      </p:sp>
      <p:sp>
        <p:nvSpPr>
          <p:cNvPr id="2" name="Title Placeholder 1"/>
          <p:cNvSpPr>
            <a:spLocks noGrp="1"/>
          </p:cNvSpPr>
          <p:nvPr>
            <p:ph type="title"/>
          </p:nvPr>
        </p:nvSpPr>
        <p:spPr>
          <a:xfrm>
            <a:off x="304721" y="184150"/>
            <a:ext cx="11579384" cy="411162"/>
          </a:xfrm>
          <a:prstGeom prst="rect">
            <a:avLst/>
          </a:prstGeom>
        </p:spPr>
        <p:txBody>
          <a:bodyPr vert="horz" lIns="108829" tIns="54414" rIns="108829" bIns="54414" rtlCol="0" anchor="ctr">
            <a:noAutofit/>
          </a:bodyPr>
          <a:lstStyle/>
          <a:p>
            <a:r>
              <a:rPr lang="en-US" dirty="0"/>
              <a:t>Click to edit Master title style</a:t>
            </a:r>
          </a:p>
        </p:txBody>
      </p:sp>
      <p:sp>
        <p:nvSpPr>
          <p:cNvPr id="3" name="Text Placeholder 2"/>
          <p:cNvSpPr>
            <a:spLocks noGrp="1"/>
          </p:cNvSpPr>
          <p:nvPr>
            <p:ph type="body" idx="1"/>
          </p:nvPr>
        </p:nvSpPr>
        <p:spPr>
          <a:xfrm>
            <a:off x="304721" y="990600"/>
            <a:ext cx="11579384" cy="5181600"/>
          </a:xfrm>
          <a:prstGeom prst="rect">
            <a:avLst/>
          </a:prstGeom>
        </p:spPr>
        <p:txBody>
          <a:bodyPr vert="horz" lIns="108829" tIns="54414" rIns="108829" bIns="54414"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7" name="Picture 16"/>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11196044" y="6391960"/>
            <a:ext cx="182880" cy="246278"/>
          </a:xfrm>
          <a:prstGeom prst="rect">
            <a:avLst/>
          </a:prstGeom>
        </p:spPr>
      </p:pic>
      <p:cxnSp>
        <p:nvCxnSpPr>
          <p:cNvPr id="20" name="Straight Connector 19"/>
          <p:cNvCxnSpPr/>
          <p:nvPr userDrawn="1"/>
        </p:nvCxnSpPr>
        <p:spPr>
          <a:xfrm>
            <a:off x="11517312" y="6319005"/>
            <a:ext cx="0" cy="39218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a:off x="11523662" y="6319005"/>
            <a:ext cx="0" cy="39218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AC94D7D4-8FB0-3C4B-BFA5-1F5BED3C0749}"/>
              </a:ext>
            </a:extLst>
          </p:cNvPr>
          <p:cNvPicPr>
            <a:picLocks noChangeAspect="1"/>
          </p:cNvPicPr>
          <p:nvPr userDrawn="1"/>
        </p:nvPicPr>
        <p:blipFill>
          <a:blip r:embed="rId18"/>
          <a:stretch>
            <a:fillRect/>
          </a:stretch>
        </p:blipFill>
        <p:spPr>
          <a:xfrm>
            <a:off x="11638286" y="6364989"/>
            <a:ext cx="290012" cy="290010"/>
          </a:xfrm>
          <a:prstGeom prst="rect">
            <a:avLst/>
          </a:prstGeom>
        </p:spPr>
      </p:pic>
    </p:spTree>
  </p:cSld>
  <p:clrMap bg1="lt1" tx1="dk1" bg2="lt2" tx2="dk2" accent1="accent1" accent2="accent2" accent3="accent3" accent4="accent4" accent5="accent5" accent6="accent6" hlink="hlink" folHlink="folHlink"/>
  <p:sldLayoutIdLst>
    <p:sldLayoutId id="2147484031" r:id="rId1"/>
    <p:sldLayoutId id="2147484065" r:id="rId2"/>
    <p:sldLayoutId id="2147484035" r:id="rId3"/>
    <p:sldLayoutId id="2147484040" r:id="rId4"/>
    <p:sldLayoutId id="2147484066" r:id="rId5"/>
    <p:sldLayoutId id="2147484070" r:id="rId6"/>
    <p:sldLayoutId id="2147484071" r:id="rId7"/>
    <p:sldLayoutId id="2147484068" r:id="rId8"/>
    <p:sldLayoutId id="2147484072" r:id="rId9"/>
    <p:sldLayoutId id="2147484067" r:id="rId10"/>
    <p:sldLayoutId id="2147484041" r:id="rId11"/>
    <p:sldLayoutId id="2147484060" r:id="rId12"/>
    <p:sldLayoutId id="2147484063" r:id="rId13"/>
    <p:sldLayoutId id="2147484064" r:id="rId14"/>
    <p:sldLayoutId id="2147484069" r:id="rId15"/>
  </p:sldLayoutIdLst>
  <p:hf hdr="0" ftr="0" dt="0"/>
  <p:txStyles>
    <p:titleStyle>
      <a:lvl1pPr algn="l" defTabSz="1088291" rtl="0" eaLnBrk="1" latinLnBrk="0" hangingPunct="1">
        <a:spcBef>
          <a:spcPct val="0"/>
        </a:spcBef>
        <a:buNone/>
        <a:defRPr sz="2400" kern="1200">
          <a:solidFill>
            <a:schemeClr val="bg2">
              <a:lumMod val="50000"/>
            </a:schemeClr>
          </a:solidFill>
          <a:latin typeface="+mj-lt"/>
          <a:ea typeface="+mj-ea"/>
          <a:cs typeface="+mj-cs"/>
        </a:defRPr>
      </a:lvl1pPr>
    </p:titleStyle>
    <p:bodyStyle>
      <a:lvl1pPr marL="275852" indent="-275852" algn="l" defTabSz="1088291" rtl="0" eaLnBrk="1" latinLnBrk="0" hangingPunct="1">
        <a:spcBef>
          <a:spcPts val="714"/>
        </a:spcBef>
        <a:buClr>
          <a:srgbClr val="665592"/>
        </a:buClr>
        <a:buSzPct val="70000"/>
        <a:buFont typeface="Arial" charset="0"/>
        <a:buChar char="•"/>
        <a:defRPr sz="2000" kern="1200">
          <a:solidFill>
            <a:schemeClr val="bg2">
              <a:lumMod val="25000"/>
            </a:schemeClr>
          </a:solidFill>
          <a:latin typeface="+mn-lt"/>
          <a:ea typeface="+mn-ea"/>
          <a:cs typeface="+mn-cs"/>
        </a:defRPr>
      </a:lvl1pPr>
      <a:lvl2pPr marL="551703" indent="-275852" algn="l" defTabSz="1088291" rtl="0" eaLnBrk="1" latinLnBrk="0" hangingPunct="1">
        <a:spcBef>
          <a:spcPts val="714"/>
        </a:spcBef>
        <a:buClr>
          <a:srgbClr val="665592"/>
        </a:buClr>
        <a:buSzPct val="70000"/>
        <a:buFont typeface="Arial" charset="0"/>
        <a:buChar char="•"/>
        <a:defRPr sz="2000" kern="1200">
          <a:solidFill>
            <a:schemeClr val="bg2">
              <a:lumMod val="25000"/>
            </a:schemeClr>
          </a:solidFill>
          <a:latin typeface="+mn-lt"/>
          <a:ea typeface="+mn-ea"/>
          <a:cs typeface="+mn-cs"/>
        </a:defRPr>
      </a:lvl2pPr>
      <a:lvl3pPr marL="751979" indent="-200276" algn="l" defTabSz="1088291" rtl="0" eaLnBrk="1" latinLnBrk="0" hangingPunct="1">
        <a:spcBef>
          <a:spcPts val="714"/>
        </a:spcBef>
        <a:buClr>
          <a:srgbClr val="665592"/>
        </a:buClr>
        <a:buSzPct val="70000"/>
        <a:buFont typeface="Arial" charset="0"/>
        <a:buChar char="•"/>
        <a:defRPr sz="1800" kern="1200">
          <a:solidFill>
            <a:schemeClr val="bg2">
              <a:lumMod val="25000"/>
            </a:schemeClr>
          </a:solidFill>
          <a:latin typeface="+mn-lt"/>
          <a:ea typeface="+mn-ea"/>
          <a:cs typeface="+mn-cs"/>
        </a:defRPr>
      </a:lvl3pPr>
      <a:lvl4pPr marL="950366" indent="-198387" algn="l" defTabSz="1088291" rtl="0" eaLnBrk="1" latinLnBrk="0" hangingPunct="1">
        <a:spcBef>
          <a:spcPts val="714"/>
        </a:spcBef>
        <a:buClr>
          <a:srgbClr val="665592"/>
        </a:buClr>
        <a:buSzPct val="70000"/>
        <a:buFont typeface="Arial" charset="0"/>
        <a:buChar char="•"/>
        <a:defRPr sz="1800" kern="1200">
          <a:solidFill>
            <a:schemeClr val="bg2">
              <a:lumMod val="25000"/>
            </a:schemeClr>
          </a:solidFill>
          <a:latin typeface="+mn-lt"/>
          <a:ea typeface="+mn-ea"/>
          <a:cs typeface="+mn-cs"/>
        </a:defRPr>
      </a:lvl4pPr>
      <a:lvl5pPr marL="1088291" indent="-137926" algn="l" defTabSz="1088291" rtl="0" eaLnBrk="1" latinLnBrk="0" hangingPunct="1">
        <a:spcBef>
          <a:spcPts val="714"/>
        </a:spcBef>
        <a:buClr>
          <a:srgbClr val="665592"/>
        </a:buClr>
        <a:buSzPct val="70000"/>
        <a:buFont typeface="Arial" charset="0"/>
        <a:buChar char="•"/>
        <a:defRPr sz="1400" kern="1200">
          <a:solidFill>
            <a:schemeClr val="bg2">
              <a:lumMod val="25000"/>
            </a:schemeClr>
          </a:solidFill>
          <a:latin typeface="+mn-lt"/>
          <a:ea typeface="+mn-ea"/>
          <a:cs typeface="+mn-cs"/>
        </a:defRPr>
      </a:lvl5pPr>
      <a:lvl6pPr marL="299279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6944"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089"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5235" indent="-272073" algn="l" defTabSz="1088291"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n-US"/>
      </a:defPPr>
      <a:lvl1pPr marL="0" algn="l" defTabSz="1088291" rtl="0" eaLnBrk="1" latinLnBrk="0" hangingPunct="1">
        <a:defRPr sz="2100" kern="1200">
          <a:solidFill>
            <a:schemeClr val="tx1"/>
          </a:solidFill>
          <a:latin typeface="+mn-lt"/>
          <a:ea typeface="+mn-ea"/>
          <a:cs typeface="+mn-cs"/>
        </a:defRPr>
      </a:lvl1pPr>
      <a:lvl2pPr marL="544145" algn="l" defTabSz="1088291" rtl="0" eaLnBrk="1" latinLnBrk="0" hangingPunct="1">
        <a:defRPr sz="2100" kern="1200">
          <a:solidFill>
            <a:schemeClr val="tx1"/>
          </a:solidFill>
          <a:latin typeface="+mn-lt"/>
          <a:ea typeface="+mn-ea"/>
          <a:cs typeface="+mn-cs"/>
        </a:defRPr>
      </a:lvl2pPr>
      <a:lvl3pPr marL="1088291" algn="l" defTabSz="1088291" rtl="0" eaLnBrk="1" latinLnBrk="0" hangingPunct="1">
        <a:defRPr sz="2100" kern="1200">
          <a:solidFill>
            <a:schemeClr val="tx1"/>
          </a:solidFill>
          <a:latin typeface="+mn-lt"/>
          <a:ea typeface="+mn-ea"/>
          <a:cs typeface="+mn-cs"/>
        </a:defRPr>
      </a:lvl3pPr>
      <a:lvl4pPr marL="1632436" algn="l" defTabSz="1088291" rtl="0" eaLnBrk="1" latinLnBrk="0" hangingPunct="1">
        <a:defRPr sz="2100" kern="1200">
          <a:solidFill>
            <a:schemeClr val="tx1"/>
          </a:solidFill>
          <a:latin typeface="+mn-lt"/>
          <a:ea typeface="+mn-ea"/>
          <a:cs typeface="+mn-cs"/>
        </a:defRPr>
      </a:lvl4pPr>
      <a:lvl5pPr marL="2176581" algn="l" defTabSz="1088291" rtl="0" eaLnBrk="1" latinLnBrk="0" hangingPunct="1">
        <a:defRPr sz="2100" kern="1200">
          <a:solidFill>
            <a:schemeClr val="tx1"/>
          </a:solidFill>
          <a:latin typeface="+mn-lt"/>
          <a:ea typeface="+mn-ea"/>
          <a:cs typeface="+mn-cs"/>
        </a:defRPr>
      </a:lvl5pPr>
      <a:lvl6pPr marL="2720726" algn="l" defTabSz="1088291" rtl="0" eaLnBrk="1" latinLnBrk="0" hangingPunct="1">
        <a:defRPr sz="2100" kern="1200">
          <a:solidFill>
            <a:schemeClr val="tx1"/>
          </a:solidFill>
          <a:latin typeface="+mn-lt"/>
          <a:ea typeface="+mn-ea"/>
          <a:cs typeface="+mn-cs"/>
        </a:defRPr>
      </a:lvl6pPr>
      <a:lvl7pPr marL="3264872" algn="l" defTabSz="1088291" rtl="0" eaLnBrk="1" latinLnBrk="0" hangingPunct="1">
        <a:defRPr sz="2100" kern="1200">
          <a:solidFill>
            <a:schemeClr val="tx1"/>
          </a:solidFill>
          <a:latin typeface="+mn-lt"/>
          <a:ea typeface="+mn-ea"/>
          <a:cs typeface="+mn-cs"/>
        </a:defRPr>
      </a:lvl7pPr>
      <a:lvl8pPr marL="3809017" algn="l" defTabSz="1088291" rtl="0" eaLnBrk="1" latinLnBrk="0" hangingPunct="1">
        <a:defRPr sz="2100" kern="1200">
          <a:solidFill>
            <a:schemeClr val="tx1"/>
          </a:solidFill>
          <a:latin typeface="+mn-lt"/>
          <a:ea typeface="+mn-ea"/>
          <a:cs typeface="+mn-cs"/>
        </a:defRPr>
      </a:lvl8pPr>
      <a:lvl9pPr marL="4353162" algn="l" defTabSz="1088291"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13.xml"/><Relationship Id="rId5" Type="http://schemas.openxmlformats.org/officeDocument/2006/relationships/image" Target="../media/image29.JPG"/><Relationship Id="rId4" Type="http://schemas.openxmlformats.org/officeDocument/2006/relationships/image" Target="../media/image2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11.xml"/><Relationship Id="rId5" Type="http://schemas.openxmlformats.org/officeDocument/2006/relationships/image" Target="../media/image23.png"/><Relationship Id="rId4" Type="http://schemas.openxmlformats.org/officeDocument/2006/relationships/image" Target="../media/image2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CA008C-FD61-7449-B01A-8621AD082438}"/>
              </a:ext>
            </a:extLst>
          </p:cNvPr>
          <p:cNvSpPr>
            <a:spLocks noGrp="1"/>
          </p:cNvSpPr>
          <p:nvPr>
            <p:ph type="ctrTitle"/>
          </p:nvPr>
        </p:nvSpPr>
        <p:spPr>
          <a:xfrm>
            <a:off x="524450" y="1695846"/>
            <a:ext cx="10996042" cy="553998"/>
          </a:xfrm>
        </p:spPr>
        <p:txBody>
          <a:bodyPr/>
          <a:lstStyle/>
          <a:p>
            <a:r>
              <a:rPr lang="en-US" dirty="0"/>
              <a:t>ADOBE ANALYTICS CHALLENGE 2019</a:t>
            </a:r>
          </a:p>
        </p:txBody>
      </p:sp>
      <p:sp>
        <p:nvSpPr>
          <p:cNvPr id="5" name="Subtitle 4">
            <a:extLst>
              <a:ext uri="{FF2B5EF4-FFF2-40B4-BE49-F238E27FC236}">
                <a16:creationId xmlns:a16="http://schemas.microsoft.com/office/drawing/2014/main" id="{05AC586A-76A8-4845-AAD9-6ABC869835DF}"/>
              </a:ext>
            </a:extLst>
          </p:cNvPr>
          <p:cNvSpPr>
            <a:spLocks noGrp="1"/>
          </p:cNvSpPr>
          <p:nvPr>
            <p:ph type="subTitle" idx="1"/>
          </p:nvPr>
        </p:nvSpPr>
        <p:spPr>
          <a:xfrm>
            <a:off x="524450" y="2285224"/>
            <a:ext cx="10996042" cy="643766"/>
          </a:xfrm>
        </p:spPr>
        <p:txBody>
          <a:bodyPr/>
          <a:lstStyle/>
          <a:p>
            <a:r>
              <a:rPr lang="en-US" dirty="0"/>
              <a:t>presented by Sai </a:t>
            </a:r>
            <a:r>
              <a:rPr lang="en-US" dirty="0" err="1"/>
              <a:t>Nikhilesh</a:t>
            </a:r>
            <a:r>
              <a:rPr lang="en-US" dirty="0"/>
              <a:t> Kasturi ,Venkata Sinjith Varma Kalidindi and Sandeep Pradeep Kumar</a:t>
            </a:r>
          </a:p>
          <a:p>
            <a:endParaRPr lang="en-US" dirty="0"/>
          </a:p>
        </p:txBody>
      </p:sp>
    </p:spTree>
    <p:extLst>
      <p:ext uri="{BB962C8B-B14F-4D97-AF65-F5344CB8AC3E}">
        <p14:creationId xmlns:p14="http://schemas.microsoft.com/office/powerpoint/2010/main" val="109462109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D8E0B3CB-13DC-4B1C-8068-297C734D89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665" y="709044"/>
            <a:ext cx="6144039" cy="3786756"/>
          </a:xfrm>
          <a:prstGeom prst="rect">
            <a:avLst/>
          </a:prstGeom>
        </p:spPr>
      </p:pic>
      <p:sp>
        <p:nvSpPr>
          <p:cNvPr id="6" name="Title 5">
            <a:extLst>
              <a:ext uri="{FF2B5EF4-FFF2-40B4-BE49-F238E27FC236}">
                <a16:creationId xmlns:a16="http://schemas.microsoft.com/office/drawing/2014/main" id="{4F85D0E7-7D89-462F-B831-466FFAA6BD8E}"/>
              </a:ext>
            </a:extLst>
          </p:cNvPr>
          <p:cNvSpPr>
            <a:spLocks noGrp="1"/>
          </p:cNvSpPr>
          <p:nvPr>
            <p:ph type="title"/>
          </p:nvPr>
        </p:nvSpPr>
        <p:spPr/>
        <p:txBody>
          <a:bodyPr/>
          <a:lstStyle/>
          <a:p>
            <a:r>
              <a:rPr lang="en-US" dirty="0"/>
              <a:t>Recommendations to MLB website</a:t>
            </a:r>
          </a:p>
        </p:txBody>
      </p:sp>
      <p:pic>
        <p:nvPicPr>
          <p:cNvPr id="7" name="Picture 6">
            <a:extLst>
              <a:ext uri="{FF2B5EF4-FFF2-40B4-BE49-F238E27FC236}">
                <a16:creationId xmlns:a16="http://schemas.microsoft.com/office/drawing/2014/main" id="{9D2C166D-38A3-4F36-B366-D1342CCACFA9}"/>
              </a:ext>
            </a:extLst>
          </p:cNvPr>
          <p:cNvPicPr>
            <a:picLocks noChangeAspect="1"/>
          </p:cNvPicPr>
          <p:nvPr/>
        </p:nvPicPr>
        <p:blipFill>
          <a:blip r:embed="rId3"/>
          <a:stretch>
            <a:fillRect/>
          </a:stretch>
        </p:blipFill>
        <p:spPr>
          <a:xfrm>
            <a:off x="451155" y="1208315"/>
            <a:ext cx="5812550" cy="533400"/>
          </a:xfrm>
          <a:prstGeom prst="rect">
            <a:avLst/>
          </a:prstGeom>
        </p:spPr>
      </p:pic>
      <p:pic>
        <p:nvPicPr>
          <p:cNvPr id="8" name="Content Placeholder 4">
            <a:extLst>
              <a:ext uri="{FF2B5EF4-FFF2-40B4-BE49-F238E27FC236}">
                <a16:creationId xmlns:a16="http://schemas.microsoft.com/office/drawing/2014/main" id="{415C2296-C2D5-49E6-A3A9-6C70E25AC13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8913" y="1730829"/>
            <a:ext cx="1483173" cy="2144485"/>
          </a:xfrm>
          <a:prstGeom prst="rect">
            <a:avLst/>
          </a:prstGeom>
        </p:spPr>
      </p:pic>
      <p:pic>
        <p:nvPicPr>
          <p:cNvPr id="10" name="Picture 9">
            <a:extLst>
              <a:ext uri="{FF2B5EF4-FFF2-40B4-BE49-F238E27FC236}">
                <a16:creationId xmlns:a16="http://schemas.microsoft.com/office/drawing/2014/main" id="{AB9123BB-FA26-4248-8A3A-51541069F559}"/>
              </a:ext>
            </a:extLst>
          </p:cNvPr>
          <p:cNvPicPr>
            <a:picLocks noChangeAspect="1"/>
          </p:cNvPicPr>
          <p:nvPr/>
        </p:nvPicPr>
        <p:blipFill>
          <a:blip r:embed="rId5"/>
          <a:stretch>
            <a:fillRect/>
          </a:stretch>
        </p:blipFill>
        <p:spPr>
          <a:xfrm>
            <a:off x="6379028" y="709044"/>
            <a:ext cx="5809796" cy="3786756"/>
          </a:xfrm>
          <a:prstGeom prst="rect">
            <a:avLst/>
          </a:prstGeom>
        </p:spPr>
      </p:pic>
      <p:sp>
        <p:nvSpPr>
          <p:cNvPr id="11" name="TextBox 10">
            <a:extLst>
              <a:ext uri="{FF2B5EF4-FFF2-40B4-BE49-F238E27FC236}">
                <a16:creationId xmlns:a16="http://schemas.microsoft.com/office/drawing/2014/main" id="{7354F36E-510D-4ECE-8A0F-87C3B065FF7A}"/>
              </a:ext>
            </a:extLst>
          </p:cNvPr>
          <p:cNvSpPr txBox="1"/>
          <p:nvPr/>
        </p:nvSpPr>
        <p:spPr>
          <a:xfrm>
            <a:off x="451155" y="4901067"/>
            <a:ext cx="10577819" cy="1477328"/>
          </a:xfrm>
          <a:prstGeom prst="rect">
            <a:avLst/>
          </a:prstGeom>
          <a:noFill/>
        </p:spPr>
        <p:txBody>
          <a:bodyPr wrap="square" rtlCol="0">
            <a:spAutoFit/>
          </a:bodyPr>
          <a:lstStyle/>
          <a:p>
            <a:r>
              <a:rPr lang="en-US" dirty="0">
                <a:solidFill>
                  <a:schemeClr val="bg1"/>
                </a:solidFill>
              </a:rPr>
              <a:t>As Ads are an important metric for revenue generation. We would like to recommend ads to be on the top of home page which can be seen and accessible to more fans. </a:t>
            </a:r>
          </a:p>
          <a:p>
            <a:endParaRPr lang="en-US" dirty="0">
              <a:solidFill>
                <a:schemeClr val="bg1"/>
              </a:solidFill>
            </a:endParaRPr>
          </a:p>
          <a:p>
            <a:r>
              <a:rPr lang="en-US" dirty="0">
                <a:solidFill>
                  <a:schemeClr val="bg1"/>
                </a:solidFill>
              </a:rPr>
              <a:t>Instead of static dashboard of matches shown on the right image, we can have rolling dashboards on top showing scores and schedules of the upcoming matches.</a:t>
            </a:r>
          </a:p>
        </p:txBody>
      </p:sp>
      <p:sp>
        <p:nvSpPr>
          <p:cNvPr id="14" name="Arrow: Right 13">
            <a:extLst>
              <a:ext uri="{FF2B5EF4-FFF2-40B4-BE49-F238E27FC236}">
                <a16:creationId xmlns:a16="http://schemas.microsoft.com/office/drawing/2014/main" id="{71407665-D269-4823-AF3C-B484F01DF697}"/>
              </a:ext>
            </a:extLst>
          </p:cNvPr>
          <p:cNvSpPr/>
          <p:nvPr/>
        </p:nvSpPr>
        <p:spPr>
          <a:xfrm rot="16200000">
            <a:off x="2035422" y="2505873"/>
            <a:ext cx="1827893" cy="484632"/>
          </a:xfrm>
          <a:prstGeom prst="rightArrow">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6034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756F2-C46C-8841-A75C-F69F16458491}"/>
              </a:ext>
            </a:extLst>
          </p:cNvPr>
          <p:cNvSpPr>
            <a:spLocks noGrp="1"/>
          </p:cNvSpPr>
          <p:nvPr>
            <p:ph type="title"/>
          </p:nvPr>
        </p:nvSpPr>
        <p:spPr/>
        <p:txBody>
          <a:bodyPr/>
          <a:lstStyle/>
          <a:p>
            <a:pPr algn="ctr"/>
            <a:r>
              <a:rPr lang="en-US" sz="3200" b="1" dirty="0"/>
              <a:t>CONCLUSION</a:t>
            </a:r>
          </a:p>
        </p:txBody>
      </p:sp>
      <p:sp>
        <p:nvSpPr>
          <p:cNvPr id="4" name="TextBox 3">
            <a:extLst>
              <a:ext uri="{FF2B5EF4-FFF2-40B4-BE49-F238E27FC236}">
                <a16:creationId xmlns:a16="http://schemas.microsoft.com/office/drawing/2014/main" id="{CE23F2E5-BD9F-43EA-A2AF-6D1A0BE92154}"/>
              </a:ext>
            </a:extLst>
          </p:cNvPr>
          <p:cNvSpPr txBox="1"/>
          <p:nvPr/>
        </p:nvSpPr>
        <p:spPr>
          <a:xfrm>
            <a:off x="1077684" y="1045027"/>
            <a:ext cx="3864429" cy="1200329"/>
          </a:xfrm>
          <a:prstGeom prst="rect">
            <a:avLst/>
          </a:prstGeom>
          <a:noFill/>
        </p:spPr>
        <p:txBody>
          <a:bodyPr wrap="square" rtlCol="0">
            <a:spAutoFit/>
          </a:bodyPr>
          <a:lstStyle/>
          <a:p>
            <a:pPr marL="285750" indent="-285750">
              <a:buFont typeface="Wingdings" panose="05000000000000000000" pitchFamily="2" charset="2"/>
              <a:buChar char="ü"/>
            </a:pPr>
            <a:r>
              <a:rPr lang="en-IN" b="1" dirty="0">
                <a:solidFill>
                  <a:schemeClr val="accent3"/>
                </a:solidFill>
              </a:rPr>
              <a:t>Concentrate on Advertisements on the website for promotion of services/ products since they have higher conversion rate.</a:t>
            </a:r>
          </a:p>
        </p:txBody>
      </p:sp>
      <p:sp>
        <p:nvSpPr>
          <p:cNvPr id="6" name="TextBox 5">
            <a:extLst>
              <a:ext uri="{FF2B5EF4-FFF2-40B4-BE49-F238E27FC236}">
                <a16:creationId xmlns:a16="http://schemas.microsoft.com/office/drawing/2014/main" id="{03A21887-3A5F-47D1-80C9-7C0BCF04BC1A}"/>
              </a:ext>
            </a:extLst>
          </p:cNvPr>
          <p:cNvSpPr txBox="1"/>
          <p:nvPr/>
        </p:nvSpPr>
        <p:spPr>
          <a:xfrm>
            <a:off x="5954484" y="1050723"/>
            <a:ext cx="3864429" cy="1477328"/>
          </a:xfrm>
          <a:prstGeom prst="rect">
            <a:avLst/>
          </a:prstGeom>
          <a:noFill/>
        </p:spPr>
        <p:txBody>
          <a:bodyPr wrap="square" rtlCol="0">
            <a:spAutoFit/>
          </a:bodyPr>
          <a:lstStyle/>
          <a:p>
            <a:pPr marL="285750" indent="-285750">
              <a:buFont typeface="Wingdings" panose="05000000000000000000" pitchFamily="2" charset="2"/>
              <a:buChar char="ü"/>
            </a:pPr>
            <a:r>
              <a:rPr lang="en-IN" b="1" dirty="0">
                <a:solidFill>
                  <a:schemeClr val="accent6">
                    <a:lumMod val="75000"/>
                  </a:schemeClr>
                </a:solidFill>
              </a:rPr>
              <a:t>MLB must plan investing on referrer sites (tickets.com, </a:t>
            </a:r>
            <a:r>
              <a:rPr lang="en-IN" b="1" dirty="0" err="1">
                <a:solidFill>
                  <a:schemeClr val="accent6">
                    <a:lumMod val="75000"/>
                  </a:schemeClr>
                </a:solidFill>
              </a:rPr>
              <a:t>ticketmaster</a:t>
            </a:r>
            <a:r>
              <a:rPr lang="en-IN" b="1" dirty="0">
                <a:solidFill>
                  <a:schemeClr val="accent6">
                    <a:lumMod val="75000"/>
                  </a:schemeClr>
                </a:solidFill>
              </a:rPr>
              <a:t>) since these pages drive traffic and contribute to sales.</a:t>
            </a:r>
          </a:p>
          <a:p>
            <a:pPr marL="285750" indent="-285750">
              <a:buFont typeface="Arial" panose="020B0604020202020204" pitchFamily="34" charset="0"/>
              <a:buChar char="•"/>
            </a:pPr>
            <a:endParaRPr lang="en-IN" dirty="0">
              <a:solidFill>
                <a:schemeClr val="accent6">
                  <a:lumMod val="75000"/>
                </a:schemeClr>
              </a:solidFill>
            </a:endParaRPr>
          </a:p>
        </p:txBody>
      </p:sp>
      <p:sp>
        <p:nvSpPr>
          <p:cNvPr id="7" name="TextBox 6">
            <a:extLst>
              <a:ext uri="{FF2B5EF4-FFF2-40B4-BE49-F238E27FC236}">
                <a16:creationId xmlns:a16="http://schemas.microsoft.com/office/drawing/2014/main" id="{5FB5F324-0F62-4A29-A6C8-849222FA79AC}"/>
              </a:ext>
            </a:extLst>
          </p:cNvPr>
          <p:cNvSpPr txBox="1"/>
          <p:nvPr/>
        </p:nvSpPr>
        <p:spPr>
          <a:xfrm>
            <a:off x="1077685" y="3091392"/>
            <a:ext cx="3864429" cy="1477328"/>
          </a:xfrm>
          <a:prstGeom prst="rect">
            <a:avLst/>
          </a:prstGeom>
          <a:noFill/>
        </p:spPr>
        <p:txBody>
          <a:bodyPr wrap="square" rtlCol="0">
            <a:spAutoFit/>
          </a:bodyPr>
          <a:lstStyle/>
          <a:p>
            <a:pPr marL="285750" indent="-285750">
              <a:buFont typeface="Wingdings" panose="05000000000000000000" pitchFamily="2" charset="2"/>
              <a:buChar char="ü"/>
            </a:pPr>
            <a:r>
              <a:rPr lang="en-US" b="1" dirty="0">
                <a:solidFill>
                  <a:schemeClr val="accent3">
                    <a:lumMod val="50000"/>
                  </a:schemeClr>
                </a:solidFill>
              </a:rPr>
              <a:t>For better ticket conversion rate for each club based on the data, we would recommend a simpler UI, combo food plans and various ticketing plans for the season.</a:t>
            </a:r>
          </a:p>
        </p:txBody>
      </p:sp>
      <p:sp>
        <p:nvSpPr>
          <p:cNvPr id="8" name="TextBox 7">
            <a:extLst>
              <a:ext uri="{FF2B5EF4-FFF2-40B4-BE49-F238E27FC236}">
                <a16:creationId xmlns:a16="http://schemas.microsoft.com/office/drawing/2014/main" id="{C322B705-6D59-45AE-A969-AAF9268FDDC7}"/>
              </a:ext>
            </a:extLst>
          </p:cNvPr>
          <p:cNvSpPr txBox="1"/>
          <p:nvPr/>
        </p:nvSpPr>
        <p:spPr>
          <a:xfrm>
            <a:off x="5954484" y="3101497"/>
            <a:ext cx="3864429" cy="1477328"/>
          </a:xfrm>
          <a:prstGeom prst="rect">
            <a:avLst/>
          </a:prstGeom>
          <a:noFill/>
        </p:spPr>
        <p:txBody>
          <a:bodyPr wrap="square" rtlCol="0">
            <a:spAutoFit/>
          </a:bodyPr>
          <a:lstStyle/>
          <a:p>
            <a:pPr marL="285750" indent="-285750">
              <a:buFont typeface="Wingdings" panose="05000000000000000000" pitchFamily="2" charset="2"/>
              <a:buChar char="ü"/>
            </a:pPr>
            <a:r>
              <a:rPr lang="en-US" b="1" dirty="0">
                <a:solidFill>
                  <a:srgbClr val="0070C0"/>
                </a:solidFill>
              </a:rPr>
              <a:t>The ticketing page doesn't have any much information about the ticket prices. There should be redirecting path which can redirect to each club’s ticketing page.</a:t>
            </a:r>
          </a:p>
        </p:txBody>
      </p:sp>
    </p:spTree>
    <p:extLst>
      <p:ext uri="{BB962C8B-B14F-4D97-AF65-F5344CB8AC3E}">
        <p14:creationId xmlns:p14="http://schemas.microsoft.com/office/powerpoint/2010/main" val="2113238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AB380A6-71D1-414B-B3BB-516078AF9874}"/>
              </a:ext>
            </a:extLst>
          </p:cNvPr>
          <p:cNvSpPr/>
          <p:nvPr/>
        </p:nvSpPr>
        <p:spPr>
          <a:xfrm>
            <a:off x="1341242" y="2764909"/>
            <a:ext cx="3078358" cy="707886"/>
          </a:xfrm>
          <a:prstGeom prst="rect">
            <a:avLst/>
          </a:prstGeom>
        </p:spPr>
        <p:txBody>
          <a:bodyPr wrap="square">
            <a:spAutoFit/>
          </a:bodyPr>
          <a:lstStyle/>
          <a:p>
            <a:r>
              <a:rPr lang="en-US" sz="4000" dirty="0">
                <a:solidFill>
                  <a:schemeClr val="bg1"/>
                </a:solidFill>
              </a:rPr>
              <a:t>Thank you !!!</a:t>
            </a:r>
          </a:p>
        </p:txBody>
      </p:sp>
    </p:spTree>
    <p:extLst>
      <p:ext uri="{BB962C8B-B14F-4D97-AF65-F5344CB8AC3E}">
        <p14:creationId xmlns:p14="http://schemas.microsoft.com/office/powerpoint/2010/main" val="2520569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1EF81A-C9A6-49C1-821A-2455E962F31F}"/>
              </a:ext>
            </a:extLst>
          </p:cNvPr>
          <p:cNvSpPr txBox="1"/>
          <p:nvPr/>
        </p:nvSpPr>
        <p:spPr>
          <a:xfrm>
            <a:off x="451755" y="1704086"/>
            <a:ext cx="4773388" cy="1200329"/>
          </a:xfrm>
          <a:prstGeom prst="rect">
            <a:avLst/>
          </a:prstGeom>
          <a:noFill/>
        </p:spPr>
        <p:txBody>
          <a:bodyPr wrap="square" rtlCol="0">
            <a:spAutoFit/>
          </a:bodyPr>
          <a:lstStyle/>
          <a:p>
            <a:r>
              <a:rPr lang="en-US" sz="2400" dirty="0">
                <a:solidFill>
                  <a:srgbClr val="00B0F0"/>
                </a:solidFill>
              </a:rPr>
              <a:t>Goal of this presentation is to evaluate MLB’s key behaviors for the season on basis of various metrics !!!</a:t>
            </a:r>
          </a:p>
        </p:txBody>
      </p:sp>
      <p:sp>
        <p:nvSpPr>
          <p:cNvPr id="7" name="TextBox 6">
            <a:extLst>
              <a:ext uri="{FF2B5EF4-FFF2-40B4-BE49-F238E27FC236}">
                <a16:creationId xmlns:a16="http://schemas.microsoft.com/office/drawing/2014/main" id="{2D7A66B1-B9D6-49B9-A4C0-1FC0CAFFB4DC}"/>
              </a:ext>
            </a:extLst>
          </p:cNvPr>
          <p:cNvSpPr txBox="1"/>
          <p:nvPr/>
        </p:nvSpPr>
        <p:spPr>
          <a:xfrm>
            <a:off x="6582117" y="536138"/>
            <a:ext cx="3864429" cy="2585323"/>
          </a:xfrm>
          <a:prstGeom prst="rect">
            <a:avLst/>
          </a:prstGeom>
          <a:noFill/>
        </p:spPr>
        <p:txBody>
          <a:bodyPr wrap="square" rtlCol="0">
            <a:spAutoFit/>
          </a:bodyPr>
          <a:lstStyle/>
          <a:p>
            <a:pPr lvl="0"/>
            <a:r>
              <a:rPr lang="en-US" dirty="0">
                <a:solidFill>
                  <a:schemeClr val="accent6">
                    <a:lumMod val="20000"/>
                    <a:lumOff val="80000"/>
                  </a:schemeClr>
                </a:solidFill>
              </a:rPr>
              <a:t>What are the key behaviors driving customers to MLB.com, Club.com and MLB At Bat Apps? </a:t>
            </a:r>
          </a:p>
          <a:p>
            <a:pPr lvl="0"/>
            <a:endParaRPr lang="en-US" dirty="0">
              <a:solidFill>
                <a:schemeClr val="accent6">
                  <a:lumMod val="20000"/>
                  <a:lumOff val="80000"/>
                </a:schemeClr>
              </a:solidFill>
            </a:endParaRPr>
          </a:p>
          <a:p>
            <a:pPr lvl="0"/>
            <a:endParaRPr lang="en-US" dirty="0">
              <a:solidFill>
                <a:schemeClr val="accent6">
                  <a:lumMod val="20000"/>
                  <a:lumOff val="80000"/>
                </a:schemeClr>
              </a:solidFill>
            </a:endParaRPr>
          </a:p>
          <a:p>
            <a:pPr lvl="0"/>
            <a:endParaRPr lang="en-US" dirty="0">
              <a:solidFill>
                <a:schemeClr val="accent6">
                  <a:lumMod val="20000"/>
                  <a:lumOff val="80000"/>
                </a:schemeClr>
              </a:solidFill>
            </a:endParaRPr>
          </a:p>
          <a:p>
            <a:pPr lvl="0"/>
            <a:r>
              <a:rPr lang="en-US" dirty="0">
                <a:solidFill>
                  <a:schemeClr val="accent6">
                    <a:lumMod val="20000"/>
                    <a:lumOff val="80000"/>
                  </a:schemeClr>
                </a:solidFill>
              </a:rPr>
              <a:t>What opportunities are there for improvement?</a:t>
            </a:r>
          </a:p>
          <a:p>
            <a:endParaRPr lang="en-US" dirty="0">
              <a:solidFill>
                <a:schemeClr val="accent6">
                  <a:lumMod val="20000"/>
                  <a:lumOff val="80000"/>
                </a:schemeClr>
              </a:solidFill>
            </a:endParaRPr>
          </a:p>
        </p:txBody>
      </p:sp>
    </p:spTree>
    <p:extLst>
      <p:ext uri="{BB962C8B-B14F-4D97-AF65-F5344CB8AC3E}">
        <p14:creationId xmlns:p14="http://schemas.microsoft.com/office/powerpoint/2010/main" val="3781514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FAAB90D-BAB2-394D-9960-88DBE61B8876}"/>
              </a:ext>
            </a:extLst>
          </p:cNvPr>
          <p:cNvSpPr>
            <a:spLocks noGrp="1"/>
          </p:cNvSpPr>
          <p:nvPr>
            <p:ph type="title"/>
          </p:nvPr>
        </p:nvSpPr>
        <p:spPr>
          <a:xfrm>
            <a:off x="304721" y="184149"/>
            <a:ext cx="11579384" cy="1089479"/>
          </a:xfrm>
        </p:spPr>
        <p:txBody>
          <a:bodyPr/>
          <a:lstStyle/>
          <a:p>
            <a:r>
              <a:rPr lang="en-US" dirty="0">
                <a:solidFill>
                  <a:srgbClr val="FA8820"/>
                </a:solidFill>
              </a:rPr>
              <a:t>Based on the insights from the graph, we found that number of visitors and revenue decreased from November until February !!! Why ??  </a:t>
            </a:r>
          </a:p>
        </p:txBody>
      </p:sp>
      <p:pic>
        <p:nvPicPr>
          <p:cNvPr id="2" name="Picture 1">
            <a:extLst>
              <a:ext uri="{FF2B5EF4-FFF2-40B4-BE49-F238E27FC236}">
                <a16:creationId xmlns:a16="http://schemas.microsoft.com/office/drawing/2014/main" id="{0B18FBAE-9425-4875-A2A0-8E049F192B53}"/>
              </a:ext>
            </a:extLst>
          </p:cNvPr>
          <p:cNvPicPr>
            <a:picLocks noChangeAspect="1"/>
          </p:cNvPicPr>
          <p:nvPr/>
        </p:nvPicPr>
        <p:blipFill>
          <a:blip r:embed="rId2"/>
          <a:stretch>
            <a:fillRect/>
          </a:stretch>
        </p:blipFill>
        <p:spPr>
          <a:xfrm>
            <a:off x="81115" y="2238505"/>
            <a:ext cx="11671385" cy="4435346"/>
          </a:xfrm>
          <a:prstGeom prst="rect">
            <a:avLst/>
          </a:prstGeom>
        </p:spPr>
      </p:pic>
      <p:sp>
        <p:nvSpPr>
          <p:cNvPr id="3" name="TextBox 2">
            <a:extLst>
              <a:ext uri="{FF2B5EF4-FFF2-40B4-BE49-F238E27FC236}">
                <a16:creationId xmlns:a16="http://schemas.microsoft.com/office/drawing/2014/main" id="{3E86A099-C7E7-4994-AEB4-A4648E88425D}"/>
              </a:ext>
            </a:extLst>
          </p:cNvPr>
          <p:cNvSpPr txBox="1"/>
          <p:nvPr/>
        </p:nvSpPr>
        <p:spPr>
          <a:xfrm>
            <a:off x="413657" y="1273628"/>
            <a:ext cx="10711543" cy="369332"/>
          </a:xfrm>
          <a:prstGeom prst="rect">
            <a:avLst/>
          </a:prstGeom>
          <a:noFill/>
        </p:spPr>
        <p:txBody>
          <a:bodyPr wrap="square" rtlCol="0">
            <a:spAutoFit/>
          </a:bodyPr>
          <a:lstStyle/>
          <a:p>
            <a:r>
              <a:rPr lang="en-US" dirty="0"/>
              <a:t>Because the Season ends in October and Starts in March !!!</a:t>
            </a:r>
          </a:p>
        </p:txBody>
      </p:sp>
    </p:spTree>
    <p:extLst>
      <p:ext uri="{BB962C8B-B14F-4D97-AF65-F5344CB8AC3E}">
        <p14:creationId xmlns:p14="http://schemas.microsoft.com/office/powerpoint/2010/main" val="1489116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B68DB-6783-7242-9E09-6088CE1A889B}"/>
              </a:ext>
            </a:extLst>
          </p:cNvPr>
          <p:cNvSpPr>
            <a:spLocks noGrp="1"/>
          </p:cNvSpPr>
          <p:nvPr>
            <p:ph type="title"/>
          </p:nvPr>
        </p:nvSpPr>
        <p:spPr>
          <a:xfrm>
            <a:off x="304721" y="184149"/>
            <a:ext cx="11579384" cy="849993"/>
          </a:xfrm>
        </p:spPr>
        <p:txBody>
          <a:bodyPr/>
          <a:lstStyle/>
          <a:p>
            <a:pPr algn="ctr"/>
            <a:r>
              <a:rPr lang="en-US" dirty="0"/>
              <a:t>RECOMMENDATIONS TO IMPROVE THE REVENUE AND FOOTTRAFFIC TO WEBSITE DURING THIS PERIOD</a:t>
            </a:r>
          </a:p>
        </p:txBody>
      </p:sp>
      <p:sp>
        <p:nvSpPr>
          <p:cNvPr id="6" name="Content Placeholder 2">
            <a:extLst>
              <a:ext uri="{FF2B5EF4-FFF2-40B4-BE49-F238E27FC236}">
                <a16:creationId xmlns:a16="http://schemas.microsoft.com/office/drawing/2014/main" id="{5403C030-3D0C-E444-ABEC-78F70FDECF10}"/>
              </a:ext>
            </a:extLst>
          </p:cNvPr>
          <p:cNvSpPr>
            <a:spLocks noGrp="1"/>
          </p:cNvSpPr>
          <p:nvPr>
            <p:ph idx="1"/>
          </p:nvPr>
        </p:nvSpPr>
        <p:spPr>
          <a:xfrm>
            <a:off x="569803" y="1487669"/>
            <a:ext cx="11049217" cy="4464640"/>
          </a:xfrm>
        </p:spPr>
        <p:txBody>
          <a:bodyPr vert="horz" lIns="108829" tIns="54414" rIns="108829" bIns="54414" rtlCol="0" anchor="t">
            <a:normAutofit/>
          </a:bodyPr>
          <a:lstStyle/>
          <a:p>
            <a:pPr defTabSz="1450692">
              <a:spcAft>
                <a:spcPts val="400"/>
              </a:spcAft>
              <a:buClr>
                <a:srgbClr val="00A4E4"/>
              </a:buClr>
              <a:buSzPct val="50000"/>
              <a:buFont typeface="Wingdings" panose="05000000000000000000" pitchFamily="2" charset="2"/>
              <a:buChar char="q"/>
              <a:defRPr/>
            </a:pPr>
            <a:r>
              <a:rPr lang="en-US" sz="3200" dirty="0">
                <a:solidFill>
                  <a:schemeClr val="tx1"/>
                </a:solidFill>
              </a:rPr>
              <a:t>CREATE A LOYALTY PROGRAM </a:t>
            </a:r>
          </a:p>
          <a:p>
            <a:pPr defTabSz="1450692">
              <a:spcAft>
                <a:spcPts val="400"/>
              </a:spcAft>
              <a:buClr>
                <a:srgbClr val="00A4E4"/>
              </a:buClr>
              <a:buSzPct val="50000"/>
              <a:buFont typeface="Wingdings" panose="05000000000000000000" pitchFamily="2" charset="2"/>
              <a:buChar char="q"/>
              <a:defRPr/>
            </a:pPr>
            <a:endParaRPr lang="en-US" sz="3200" dirty="0">
              <a:solidFill>
                <a:schemeClr val="tx1"/>
              </a:solidFill>
            </a:endParaRPr>
          </a:p>
          <a:p>
            <a:pPr defTabSz="1450692">
              <a:spcAft>
                <a:spcPts val="400"/>
              </a:spcAft>
              <a:buClr>
                <a:srgbClr val="00A4E4"/>
              </a:buClr>
              <a:buSzPct val="50000"/>
              <a:buFont typeface="Wingdings" panose="05000000000000000000" pitchFamily="2" charset="2"/>
              <a:buChar char="q"/>
              <a:defRPr/>
            </a:pPr>
            <a:r>
              <a:rPr lang="en-US" sz="3200" dirty="0">
                <a:solidFill>
                  <a:schemeClr val="tx1"/>
                </a:solidFill>
              </a:rPr>
              <a:t>OFFER POPUP SALES  </a:t>
            </a:r>
          </a:p>
          <a:p>
            <a:pPr defTabSz="1450692">
              <a:spcAft>
                <a:spcPts val="400"/>
              </a:spcAft>
              <a:buClr>
                <a:srgbClr val="00A4E4"/>
              </a:buClr>
              <a:buSzPct val="50000"/>
              <a:buFont typeface="Wingdings" panose="05000000000000000000" pitchFamily="2" charset="2"/>
              <a:buChar char="q"/>
              <a:defRPr/>
            </a:pPr>
            <a:endParaRPr lang="en-US" sz="3200" dirty="0">
              <a:solidFill>
                <a:schemeClr val="tx1"/>
              </a:solidFill>
            </a:endParaRPr>
          </a:p>
          <a:p>
            <a:pPr defTabSz="1450692">
              <a:spcAft>
                <a:spcPts val="400"/>
              </a:spcAft>
              <a:buClr>
                <a:srgbClr val="00A4E4"/>
              </a:buClr>
              <a:buSzPct val="50000"/>
              <a:buFont typeface="Wingdings" panose="05000000000000000000" pitchFamily="2" charset="2"/>
              <a:buChar char="q"/>
              <a:defRPr/>
            </a:pPr>
            <a:r>
              <a:rPr lang="en-US" sz="3200" dirty="0">
                <a:solidFill>
                  <a:schemeClr val="tx1"/>
                </a:solidFill>
              </a:rPr>
              <a:t>HOST EVENTS</a:t>
            </a:r>
          </a:p>
          <a:p>
            <a:pPr defTabSz="1450692">
              <a:spcAft>
                <a:spcPts val="400"/>
              </a:spcAft>
              <a:buClr>
                <a:srgbClr val="00A4E4"/>
              </a:buClr>
              <a:buSzPct val="50000"/>
              <a:defRPr/>
            </a:pPr>
            <a:endParaRPr lang="en-US" sz="3200" dirty="0">
              <a:solidFill>
                <a:schemeClr val="tx1"/>
              </a:solidFill>
            </a:endParaRPr>
          </a:p>
          <a:p>
            <a:pPr marL="0" indent="0" defTabSz="1450692">
              <a:spcAft>
                <a:spcPts val="400"/>
              </a:spcAft>
              <a:buClr>
                <a:srgbClr val="00A4E4"/>
              </a:buClr>
              <a:buSzPct val="50000"/>
              <a:buNone/>
              <a:defRPr/>
            </a:pPr>
            <a:endParaRPr lang="en-US" sz="3200" dirty="0">
              <a:solidFill>
                <a:schemeClr val="tx1"/>
              </a:solidFill>
            </a:endParaRPr>
          </a:p>
        </p:txBody>
      </p:sp>
    </p:spTree>
    <p:extLst>
      <p:ext uri="{BB962C8B-B14F-4D97-AF65-F5344CB8AC3E}">
        <p14:creationId xmlns:p14="http://schemas.microsoft.com/office/powerpoint/2010/main" val="112055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BE173D0-A2CA-4242-AEA6-9855782B7C54}"/>
              </a:ext>
            </a:extLst>
          </p:cNvPr>
          <p:cNvSpPr>
            <a:spLocks noGrp="1"/>
          </p:cNvSpPr>
          <p:nvPr>
            <p:ph type="title"/>
          </p:nvPr>
        </p:nvSpPr>
        <p:spPr>
          <a:xfrm>
            <a:off x="304880" y="274744"/>
            <a:ext cx="11579384" cy="849993"/>
          </a:xfrm>
        </p:spPr>
        <p:txBody>
          <a:bodyPr/>
          <a:lstStyle/>
          <a:p>
            <a:r>
              <a:rPr lang="en-US" dirty="0"/>
              <a:t>Though NYY has the highest revenue of all, it has a poor conversion rate when compared to LAD and CLE which have higher conversion rates .Why???</a:t>
            </a:r>
          </a:p>
        </p:txBody>
      </p:sp>
      <p:pic>
        <p:nvPicPr>
          <p:cNvPr id="2" name="Content Placeholder 1">
            <a:extLst>
              <a:ext uri="{FF2B5EF4-FFF2-40B4-BE49-F238E27FC236}">
                <a16:creationId xmlns:a16="http://schemas.microsoft.com/office/drawing/2014/main" id="{3504A007-3079-44E0-B425-5A1A04F66298}"/>
              </a:ext>
            </a:extLst>
          </p:cNvPr>
          <p:cNvPicPr>
            <a:picLocks noGrp="1" noChangeAspect="1"/>
          </p:cNvPicPr>
          <p:nvPr>
            <p:ph idx="1"/>
          </p:nvPr>
        </p:nvPicPr>
        <p:blipFill>
          <a:blip r:embed="rId3"/>
          <a:stretch>
            <a:fillRect/>
          </a:stretch>
        </p:blipFill>
        <p:spPr>
          <a:xfrm>
            <a:off x="304561" y="1822426"/>
            <a:ext cx="11579225" cy="4732228"/>
          </a:xfrm>
          <a:prstGeom prst="rect">
            <a:avLst/>
          </a:prstGeom>
        </p:spPr>
      </p:pic>
      <p:sp>
        <p:nvSpPr>
          <p:cNvPr id="4" name="Rectangle 3">
            <a:extLst>
              <a:ext uri="{FF2B5EF4-FFF2-40B4-BE49-F238E27FC236}">
                <a16:creationId xmlns:a16="http://schemas.microsoft.com/office/drawing/2014/main" id="{57C22F41-E444-4124-92DD-3888C462F6BA}"/>
              </a:ext>
            </a:extLst>
          </p:cNvPr>
          <p:cNvSpPr/>
          <p:nvPr/>
        </p:nvSpPr>
        <p:spPr>
          <a:xfrm>
            <a:off x="11224798" y="1876314"/>
            <a:ext cx="617232" cy="41116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09B7710-A5DC-46BD-90E0-109E7698661A}"/>
              </a:ext>
            </a:extLst>
          </p:cNvPr>
          <p:cNvSpPr/>
          <p:nvPr/>
        </p:nvSpPr>
        <p:spPr>
          <a:xfrm>
            <a:off x="11266714" y="3377713"/>
            <a:ext cx="533400" cy="41116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ADD061F-82BB-4DCD-B57D-F9DEEF958691}"/>
              </a:ext>
            </a:extLst>
          </p:cNvPr>
          <p:cNvSpPr/>
          <p:nvPr/>
        </p:nvSpPr>
        <p:spPr>
          <a:xfrm>
            <a:off x="11350864" y="5018314"/>
            <a:ext cx="533400" cy="4245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EACB464-1882-4C4F-8A32-7D3C1E130A49}"/>
              </a:ext>
            </a:extLst>
          </p:cNvPr>
          <p:cNvPicPr>
            <a:picLocks noChangeAspect="1"/>
          </p:cNvPicPr>
          <p:nvPr/>
        </p:nvPicPr>
        <p:blipFill>
          <a:blip r:embed="rId4"/>
          <a:stretch>
            <a:fillRect/>
          </a:stretch>
        </p:blipFill>
        <p:spPr>
          <a:xfrm>
            <a:off x="304083" y="1198890"/>
            <a:ext cx="11579703" cy="596592"/>
          </a:xfrm>
          <a:prstGeom prst="rect">
            <a:avLst/>
          </a:prstGeom>
        </p:spPr>
      </p:pic>
    </p:spTree>
    <p:extLst>
      <p:ext uri="{BB962C8B-B14F-4D97-AF65-F5344CB8AC3E}">
        <p14:creationId xmlns:p14="http://schemas.microsoft.com/office/powerpoint/2010/main" val="489152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CA1DD0C-D6C2-419A-9318-F3434E5FA36E}"/>
              </a:ext>
            </a:extLst>
          </p:cNvPr>
          <p:cNvPicPr>
            <a:picLocks noGrp="1" noChangeAspect="1"/>
          </p:cNvPicPr>
          <p:nvPr>
            <p:ph idx="1"/>
          </p:nvPr>
        </p:nvPicPr>
        <p:blipFill>
          <a:blip r:embed="rId2"/>
          <a:stretch>
            <a:fillRect/>
          </a:stretch>
        </p:blipFill>
        <p:spPr>
          <a:xfrm>
            <a:off x="1" y="113372"/>
            <a:ext cx="4114799" cy="3486237"/>
          </a:xfrm>
        </p:spPr>
      </p:pic>
      <p:pic>
        <p:nvPicPr>
          <p:cNvPr id="7" name="Picture 6">
            <a:extLst>
              <a:ext uri="{FF2B5EF4-FFF2-40B4-BE49-F238E27FC236}">
                <a16:creationId xmlns:a16="http://schemas.microsoft.com/office/drawing/2014/main" id="{5546A5EC-7311-403D-95D4-3889F0817F45}"/>
              </a:ext>
            </a:extLst>
          </p:cNvPr>
          <p:cNvPicPr>
            <a:picLocks noChangeAspect="1"/>
          </p:cNvPicPr>
          <p:nvPr/>
        </p:nvPicPr>
        <p:blipFill>
          <a:blip r:embed="rId3"/>
          <a:stretch>
            <a:fillRect/>
          </a:stretch>
        </p:blipFill>
        <p:spPr>
          <a:xfrm>
            <a:off x="4078968" y="84729"/>
            <a:ext cx="4452256" cy="3543522"/>
          </a:xfrm>
          <a:prstGeom prst="rect">
            <a:avLst/>
          </a:prstGeom>
        </p:spPr>
      </p:pic>
      <p:pic>
        <p:nvPicPr>
          <p:cNvPr id="9" name="Picture 8">
            <a:extLst>
              <a:ext uri="{FF2B5EF4-FFF2-40B4-BE49-F238E27FC236}">
                <a16:creationId xmlns:a16="http://schemas.microsoft.com/office/drawing/2014/main" id="{330CDD49-ED4B-4E1D-8AFC-33B14D553FE3}"/>
              </a:ext>
            </a:extLst>
          </p:cNvPr>
          <p:cNvPicPr>
            <a:picLocks noChangeAspect="1"/>
          </p:cNvPicPr>
          <p:nvPr/>
        </p:nvPicPr>
        <p:blipFill>
          <a:blip r:embed="rId4"/>
          <a:stretch>
            <a:fillRect/>
          </a:stretch>
        </p:blipFill>
        <p:spPr>
          <a:xfrm>
            <a:off x="5138057" y="3743073"/>
            <a:ext cx="6966903" cy="3144109"/>
          </a:xfrm>
          <a:prstGeom prst="rect">
            <a:avLst/>
          </a:prstGeom>
        </p:spPr>
      </p:pic>
      <p:sp>
        <p:nvSpPr>
          <p:cNvPr id="10" name="TextBox 9">
            <a:extLst>
              <a:ext uri="{FF2B5EF4-FFF2-40B4-BE49-F238E27FC236}">
                <a16:creationId xmlns:a16="http://schemas.microsoft.com/office/drawing/2014/main" id="{E92922F1-C031-4CAC-9BAB-17F7387BE2A0}"/>
              </a:ext>
            </a:extLst>
          </p:cNvPr>
          <p:cNvSpPr txBox="1"/>
          <p:nvPr/>
        </p:nvSpPr>
        <p:spPr>
          <a:xfrm>
            <a:off x="239487" y="4114799"/>
            <a:ext cx="4593770" cy="1200329"/>
          </a:xfrm>
          <a:prstGeom prst="rect">
            <a:avLst/>
          </a:prstGeom>
          <a:noFill/>
        </p:spPr>
        <p:txBody>
          <a:bodyPr wrap="square" rtlCol="0">
            <a:spAutoFit/>
          </a:bodyPr>
          <a:lstStyle/>
          <a:p>
            <a:r>
              <a:rPr lang="en-US" dirty="0">
                <a:solidFill>
                  <a:schemeClr val="bg1"/>
                </a:solidFill>
              </a:rPr>
              <a:t>When you see the loading ticket page of each club, we can notice that the clubs with high conversion rates have simple and easy UI, good combo plans and comparisons of all plans.</a:t>
            </a:r>
          </a:p>
        </p:txBody>
      </p:sp>
      <p:pic>
        <p:nvPicPr>
          <p:cNvPr id="11" name="Picture 10">
            <a:extLst>
              <a:ext uri="{FF2B5EF4-FFF2-40B4-BE49-F238E27FC236}">
                <a16:creationId xmlns:a16="http://schemas.microsoft.com/office/drawing/2014/main" id="{43CF3A2E-A99A-41F4-B457-76E070C5F69D}"/>
              </a:ext>
            </a:extLst>
          </p:cNvPr>
          <p:cNvPicPr>
            <a:picLocks noChangeAspect="1"/>
          </p:cNvPicPr>
          <p:nvPr/>
        </p:nvPicPr>
        <p:blipFill>
          <a:blip r:embed="rId5"/>
          <a:stretch>
            <a:fillRect/>
          </a:stretch>
        </p:blipFill>
        <p:spPr>
          <a:xfrm>
            <a:off x="8531224" y="0"/>
            <a:ext cx="3657600" cy="3680063"/>
          </a:xfrm>
          <a:prstGeom prst="rect">
            <a:avLst/>
          </a:prstGeom>
        </p:spPr>
      </p:pic>
      <p:sp>
        <p:nvSpPr>
          <p:cNvPr id="12" name="TextBox 11">
            <a:extLst>
              <a:ext uri="{FF2B5EF4-FFF2-40B4-BE49-F238E27FC236}">
                <a16:creationId xmlns:a16="http://schemas.microsoft.com/office/drawing/2014/main" id="{996D1468-B089-4F17-850F-3DD2226356D4}"/>
              </a:ext>
            </a:extLst>
          </p:cNvPr>
          <p:cNvSpPr txBox="1"/>
          <p:nvPr/>
        </p:nvSpPr>
        <p:spPr>
          <a:xfrm>
            <a:off x="609600" y="2705791"/>
            <a:ext cx="2819400" cy="646331"/>
          </a:xfrm>
          <a:prstGeom prst="rect">
            <a:avLst/>
          </a:prstGeom>
          <a:noFill/>
        </p:spPr>
        <p:txBody>
          <a:bodyPr wrap="square" rtlCol="0">
            <a:spAutoFit/>
          </a:bodyPr>
          <a:lstStyle/>
          <a:p>
            <a:pPr algn="ctr"/>
            <a:r>
              <a:rPr lang="en-US" dirty="0">
                <a:solidFill>
                  <a:schemeClr val="bg1"/>
                </a:solidFill>
              </a:rPr>
              <a:t>LOW CONVERSION RATE,   COMPLEX UI</a:t>
            </a:r>
          </a:p>
        </p:txBody>
      </p:sp>
    </p:spTree>
    <p:extLst>
      <p:ext uri="{BB962C8B-B14F-4D97-AF65-F5344CB8AC3E}">
        <p14:creationId xmlns:p14="http://schemas.microsoft.com/office/powerpoint/2010/main" val="2531279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A62DD-4F24-D248-84A8-13F07AC0357A}"/>
              </a:ext>
            </a:extLst>
          </p:cNvPr>
          <p:cNvSpPr>
            <a:spLocks noGrp="1"/>
          </p:cNvSpPr>
          <p:nvPr>
            <p:ph type="title"/>
          </p:nvPr>
        </p:nvSpPr>
        <p:spPr>
          <a:xfrm>
            <a:off x="108857" y="555512"/>
            <a:ext cx="11579384" cy="411162"/>
          </a:xfrm>
        </p:spPr>
        <p:txBody>
          <a:bodyPr/>
          <a:lstStyle/>
          <a:p>
            <a:pPr algn="ctr"/>
            <a:r>
              <a:rPr lang="en-US" sz="4000" b="1" dirty="0"/>
              <a:t>KEY STATS </a:t>
            </a:r>
          </a:p>
        </p:txBody>
      </p:sp>
      <p:sp>
        <p:nvSpPr>
          <p:cNvPr id="3" name="Content Placeholder 2">
            <a:extLst>
              <a:ext uri="{FF2B5EF4-FFF2-40B4-BE49-F238E27FC236}">
                <a16:creationId xmlns:a16="http://schemas.microsoft.com/office/drawing/2014/main" id="{9F1A5C17-79BB-B046-A467-835056EDC2BF}"/>
              </a:ext>
            </a:extLst>
          </p:cNvPr>
          <p:cNvSpPr>
            <a:spLocks noGrp="1"/>
          </p:cNvSpPr>
          <p:nvPr>
            <p:ph idx="1"/>
          </p:nvPr>
        </p:nvSpPr>
        <p:spPr>
          <a:xfrm>
            <a:off x="0" y="1349829"/>
            <a:ext cx="11579384" cy="5181600"/>
          </a:xfrm>
        </p:spPr>
        <p:txBody>
          <a:bodyPr/>
          <a:lstStyle/>
          <a:p>
            <a:pPr marL="0" indent="0" algn="ctr">
              <a:buNone/>
            </a:pPr>
            <a:r>
              <a:rPr lang="en-US" sz="2400" b="1" u="sng" dirty="0"/>
              <a:t>MLB STATS (Jan’19 – Sep’19)</a:t>
            </a:r>
          </a:p>
          <a:p>
            <a:endParaRPr lang="en-US" dirty="0"/>
          </a:p>
          <a:p>
            <a:pPr marL="285750" indent="-285750">
              <a:buFont typeface="Arial" panose="020B0604020202020204" pitchFamily="34" charset="0"/>
              <a:buChar char="•"/>
            </a:pPr>
            <a:r>
              <a:rPr lang="en-US" b="1" dirty="0">
                <a:solidFill>
                  <a:schemeClr val="accent5"/>
                </a:solidFill>
              </a:rPr>
              <a:t>March 31</a:t>
            </a:r>
            <a:r>
              <a:rPr lang="en-US" b="1" baseline="30000" dirty="0">
                <a:solidFill>
                  <a:schemeClr val="accent5"/>
                </a:solidFill>
              </a:rPr>
              <a:t>th</a:t>
            </a:r>
            <a:r>
              <a:rPr lang="en-US" b="1" dirty="0">
                <a:solidFill>
                  <a:schemeClr val="accent5"/>
                </a:solidFill>
              </a:rPr>
              <a:t> </a:t>
            </a:r>
            <a:r>
              <a:rPr lang="en-US" dirty="0"/>
              <a:t>: The date at which MLB reached 44.2 million visits, 235,982 orders mark in 2019 which is equivalent to 8% of total generated in that fiscal year.</a:t>
            </a:r>
          </a:p>
          <a:p>
            <a:endParaRPr lang="en-US" dirty="0">
              <a:solidFill>
                <a:schemeClr val="accent6"/>
              </a:solidFill>
            </a:endParaRPr>
          </a:p>
          <a:p>
            <a:pPr marL="285750" indent="-285750">
              <a:buFont typeface="Arial" panose="020B0604020202020204" pitchFamily="34" charset="0"/>
              <a:buChar char="•"/>
            </a:pPr>
            <a:r>
              <a:rPr lang="en-US" dirty="0">
                <a:solidFill>
                  <a:schemeClr val="accent5"/>
                </a:solidFill>
              </a:rPr>
              <a:t> </a:t>
            </a:r>
            <a:r>
              <a:rPr lang="en-US" b="1" dirty="0">
                <a:solidFill>
                  <a:schemeClr val="accent5"/>
                </a:solidFill>
              </a:rPr>
              <a:t>10.91%</a:t>
            </a:r>
            <a:r>
              <a:rPr lang="en-US" dirty="0">
                <a:solidFill>
                  <a:schemeClr val="accent5"/>
                </a:solidFill>
              </a:rPr>
              <a:t> </a:t>
            </a:r>
            <a:r>
              <a:rPr lang="en-US" dirty="0"/>
              <a:t>: Year-over-year decrease in total sales.</a:t>
            </a:r>
          </a:p>
          <a:p>
            <a:pPr marL="0" indent="0">
              <a:buNone/>
            </a:pPr>
            <a:endParaRPr lang="en-US" b="1" dirty="0">
              <a:solidFill>
                <a:schemeClr val="accent6"/>
              </a:solidFill>
            </a:endParaRPr>
          </a:p>
          <a:p>
            <a:pPr marL="285750" indent="-285750">
              <a:buFont typeface="Arial" panose="020B0604020202020204" pitchFamily="34" charset="0"/>
              <a:buChar char="•"/>
            </a:pPr>
            <a:r>
              <a:rPr lang="en-US" b="1" dirty="0">
                <a:solidFill>
                  <a:schemeClr val="accent5"/>
                </a:solidFill>
              </a:rPr>
              <a:t>61.4%</a:t>
            </a:r>
            <a:r>
              <a:rPr lang="en-US" dirty="0"/>
              <a:t> : Unique visitor(321.7 M) in 2019 are from Mobile Phone.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5"/>
                </a:solidFill>
              </a:rPr>
              <a:t>13.9% </a:t>
            </a:r>
            <a:r>
              <a:rPr lang="en-US" dirty="0"/>
              <a:t>: Natural search is biggest revenue generating marketing channel.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b="1" dirty="0"/>
          </a:p>
          <a:p>
            <a:endParaRPr lang="en-US" dirty="0"/>
          </a:p>
        </p:txBody>
      </p:sp>
    </p:spTree>
    <p:extLst>
      <p:ext uri="{BB962C8B-B14F-4D97-AF65-F5344CB8AC3E}">
        <p14:creationId xmlns:p14="http://schemas.microsoft.com/office/powerpoint/2010/main" val="2391414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CC055-D82D-084B-9AF4-8BE4482EF33C}"/>
              </a:ext>
            </a:extLst>
          </p:cNvPr>
          <p:cNvSpPr>
            <a:spLocks noGrp="1"/>
          </p:cNvSpPr>
          <p:nvPr>
            <p:ph type="title"/>
          </p:nvPr>
        </p:nvSpPr>
        <p:spPr/>
        <p:txBody>
          <a:bodyPr/>
          <a:lstStyle/>
          <a:p>
            <a:pPr algn="ctr"/>
            <a:r>
              <a:rPr lang="en-US" sz="4400" b="1" dirty="0"/>
              <a:t>Important Pages by revenue</a:t>
            </a:r>
          </a:p>
        </p:txBody>
      </p:sp>
      <p:pic>
        <p:nvPicPr>
          <p:cNvPr id="5" name="Content Placeholder 4">
            <a:extLst>
              <a:ext uri="{FF2B5EF4-FFF2-40B4-BE49-F238E27FC236}">
                <a16:creationId xmlns:a16="http://schemas.microsoft.com/office/drawing/2014/main" id="{BDFA9971-9EA7-4E26-99AC-0FCF38904528}"/>
              </a:ext>
            </a:extLst>
          </p:cNvPr>
          <p:cNvPicPr>
            <a:picLocks noGrp="1" noChangeAspect="1"/>
          </p:cNvPicPr>
          <p:nvPr>
            <p:ph idx="1"/>
          </p:nvPr>
        </p:nvPicPr>
        <p:blipFill>
          <a:blip r:embed="rId2"/>
          <a:stretch>
            <a:fillRect/>
          </a:stretch>
        </p:blipFill>
        <p:spPr>
          <a:xfrm>
            <a:off x="742950" y="1121229"/>
            <a:ext cx="10066338" cy="3789823"/>
          </a:xfrm>
        </p:spPr>
      </p:pic>
      <p:sp>
        <p:nvSpPr>
          <p:cNvPr id="6" name="TextBox 5">
            <a:extLst>
              <a:ext uri="{FF2B5EF4-FFF2-40B4-BE49-F238E27FC236}">
                <a16:creationId xmlns:a16="http://schemas.microsoft.com/office/drawing/2014/main" id="{80DD3E98-F229-449F-8B29-C0D1EC263C0F}"/>
              </a:ext>
            </a:extLst>
          </p:cNvPr>
          <p:cNvSpPr txBox="1"/>
          <p:nvPr/>
        </p:nvSpPr>
        <p:spPr>
          <a:xfrm>
            <a:off x="623207" y="5103674"/>
            <a:ext cx="9644743" cy="1754326"/>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rPr>
              <a:t>Tickets.com, Ticketmaster pages are more profitable compared to other pages in MLB pages</a:t>
            </a:r>
          </a:p>
          <a:p>
            <a:endParaRPr lang="en-IN" dirty="0">
              <a:solidFill>
                <a:schemeClr val="bg1"/>
              </a:solidFill>
            </a:endParaRPr>
          </a:p>
          <a:p>
            <a:r>
              <a:rPr lang="en-IN" i="1" u="sng" dirty="0">
                <a:solidFill>
                  <a:schemeClr val="bg1"/>
                </a:solidFill>
              </a:rPr>
              <a:t>Recommendation</a:t>
            </a:r>
            <a:r>
              <a:rPr lang="en-IN" dirty="0">
                <a:solidFill>
                  <a:schemeClr val="bg1"/>
                </a:solidFill>
              </a:rPr>
              <a:t>: MLB must plan investing on referrer sites (tickets.com, </a:t>
            </a:r>
            <a:r>
              <a:rPr lang="en-IN" dirty="0" err="1">
                <a:solidFill>
                  <a:schemeClr val="bg1"/>
                </a:solidFill>
              </a:rPr>
              <a:t>ticketmaster</a:t>
            </a:r>
            <a:r>
              <a:rPr lang="en-IN" dirty="0">
                <a:solidFill>
                  <a:schemeClr val="bg1"/>
                </a:solidFill>
              </a:rPr>
              <a:t>) since these pages drive traffic and contribute to sales.</a:t>
            </a:r>
          </a:p>
          <a:p>
            <a:pPr marL="285750" indent="-285750">
              <a:buFont typeface="Arial" panose="020B0604020202020204" pitchFamily="34" charset="0"/>
              <a:buChar char="•"/>
            </a:pPr>
            <a:endParaRPr lang="en-IN" dirty="0">
              <a:solidFill>
                <a:schemeClr val="bg1"/>
              </a:solidFill>
            </a:endParaRPr>
          </a:p>
          <a:p>
            <a:pPr marL="285750" indent="-285750">
              <a:buFont typeface="Arial" panose="020B0604020202020204" pitchFamily="34" charset="0"/>
              <a:buChar char="•"/>
            </a:pPr>
            <a:endParaRPr lang="en-IN" dirty="0">
              <a:solidFill>
                <a:schemeClr val="bg1"/>
              </a:solidFill>
            </a:endParaRPr>
          </a:p>
        </p:txBody>
      </p:sp>
    </p:spTree>
    <p:extLst>
      <p:ext uri="{BB962C8B-B14F-4D97-AF65-F5344CB8AC3E}">
        <p14:creationId xmlns:p14="http://schemas.microsoft.com/office/powerpoint/2010/main" val="2656539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94B24-2E45-F34E-BF49-EBAFC9F15128}"/>
              </a:ext>
            </a:extLst>
          </p:cNvPr>
          <p:cNvSpPr>
            <a:spLocks noGrp="1"/>
          </p:cNvSpPr>
          <p:nvPr>
            <p:ph type="title"/>
          </p:nvPr>
        </p:nvSpPr>
        <p:spPr>
          <a:xfrm>
            <a:off x="304721" y="184150"/>
            <a:ext cx="11579384" cy="730250"/>
          </a:xfrm>
        </p:spPr>
        <p:txBody>
          <a:bodyPr/>
          <a:lstStyle/>
          <a:p>
            <a:pPr algn="ctr"/>
            <a:r>
              <a:rPr lang="en-US" sz="3200" b="1" dirty="0"/>
              <a:t>Bounce Rates for the Top viewed Pages</a:t>
            </a:r>
          </a:p>
        </p:txBody>
      </p:sp>
      <p:pic>
        <p:nvPicPr>
          <p:cNvPr id="5" name="Content Placeholder 4">
            <a:extLst>
              <a:ext uri="{FF2B5EF4-FFF2-40B4-BE49-F238E27FC236}">
                <a16:creationId xmlns:a16="http://schemas.microsoft.com/office/drawing/2014/main" id="{D7264340-8111-4DAC-A669-8CAE21698F26}"/>
              </a:ext>
            </a:extLst>
          </p:cNvPr>
          <p:cNvPicPr>
            <a:picLocks noGrp="1" noChangeAspect="1"/>
          </p:cNvPicPr>
          <p:nvPr>
            <p:ph idx="1"/>
          </p:nvPr>
        </p:nvPicPr>
        <p:blipFill rotWithShape="1">
          <a:blip r:embed="rId3"/>
          <a:srcRect l="17520" t="22058" b="4412"/>
          <a:stretch/>
        </p:blipFill>
        <p:spPr>
          <a:xfrm>
            <a:off x="647694" y="1013386"/>
            <a:ext cx="10893436" cy="5462597"/>
          </a:xfrm>
        </p:spPr>
      </p:pic>
    </p:spTree>
    <p:extLst>
      <p:ext uri="{BB962C8B-B14F-4D97-AF65-F5344CB8AC3E}">
        <p14:creationId xmlns:p14="http://schemas.microsoft.com/office/powerpoint/2010/main" val="20068134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10"/>
  <p:tag name="SECTOMILLISECCONVERTED" val="1"/>
  <p:tag name="MMPROD_UIDATA" val="&lt;database version=&quot;6.0&quot;&gt;&lt;object type=&quot;1&quot; unique_id=&quot;10001&quot;&gt;&lt;object type=&quot;8&quot; unique_id=&quot;717709&quot;&gt;&lt;/object&gt;&lt;object type=&quot;2&quot; unique_id=&quot;717710&quot;&gt;&lt;object type=&quot;3&quot; unique_id=&quot;717711&quot;&gt;&lt;property id=&quot;20148&quot; value=&quot;5&quot;/&gt;&lt;property id=&quot;20300&quot; value=&quot;Slide 1 - &amp;quot;Important Notes about the 16x9 Template&amp;quot;&quot;/&gt;&lt;property id=&quot;20307&quot; value=&quot;272&quot;/&gt;&lt;/object&gt;&lt;object type=&quot;3&quot; unique_id=&quot;717712&quot;&gt;&lt;property id=&quot;20148&quot; value=&quot;5&quot;/&gt;&lt;property id=&quot;20300&quot; value=&quot;Slide 2 - &amp;quot;Adobe Presentation&amp;quot;&quot;/&gt;&lt;property id=&quot;20307&quot; value=&quot;274&quot;/&gt;&lt;/object&gt;&lt;object type=&quot;3&quot; unique_id=&quot;717713&quot;&gt;&lt;property id=&quot;20148&quot; value=&quot;5&quot;/&gt;&lt;property id=&quot;20300&quot; value=&quot;Slide 3 - &amp;quot;Standard White Background Bullet Slide&amp;quot;&quot;/&gt;&lt;property id=&quot;20307&quot; value=&quot;271&quot;/&gt;&lt;/object&gt;&lt;object type=&quot;3&quot; unique_id=&quot;717714&quot;&gt;&lt;property id=&quot;20148&quot; value=&quot;5&quot;/&gt;&lt;property id=&quot;20300&quot; value=&quot;Slide 5 - &amp;quot;Properly Using Footers and Page Numbers in PowerPoint 2010&amp;quot;&quot;/&gt;&lt;property id=&quot;20307&quot; value=&quot;275&quot;/&gt;&lt;/object&gt;&lt;object type=&quot;3&quot; unique_id=&quot;717715&quot;&gt;&lt;property id=&quot;20148&quot; value=&quot;5&quot;/&gt;&lt;property id=&quot;20300&quot; value=&quot;Slide 6 - &amp;quot;Using Themes to Convert Old Presentations – PPT2010 on Windows&amp;quot;&quot;/&gt;&lt;property id=&quot;20307&quot; value=&quot;257&quot;/&gt;&lt;/object&gt;&lt;object type=&quot;3&quot; unique_id=&quot;717716&quot;&gt;&lt;property id=&quot;20148&quot; value=&quot;5&quot;/&gt;&lt;property id=&quot;20300&quot; value=&quot;Slide 7 - &amp;quot;Bar Chart&amp;quot;&quot;/&gt;&lt;property id=&quot;20307&quot; value=&quot;260&quot;/&gt;&lt;/object&gt;&lt;object type=&quot;3&quot; unique_id=&quot;717717&quot;&gt;&lt;property id=&quot;20148&quot; value=&quot;5&quot;/&gt;&lt;property id=&quot;20300&quot; value=&quot;Slide 8 - &amp;quot;Pie Chart&amp;quot;&quot;/&gt;&lt;property id=&quot;20307&quot; value=&quot;264&quot;/&gt;&lt;/object&gt;&lt;object type=&quot;3&quot; unique_id=&quot;717718&quot;&gt;&lt;property id=&quot;20148&quot; value=&quot;5&quot;/&gt;&lt;property id=&quot;20300&quot; value=&quot;Slide 9 - &amp;quot;White Content Area Layout&amp;quot;&quot;/&gt;&lt;property id=&quot;20307&quot; value=&quot;265&quot;/&gt;&lt;/object&gt;&lt;object type=&quot;3&quot; unique_id=&quot;717719&quot;&gt;&lt;property id=&quot;20148&quot; value=&quot;5&quot;/&gt;&lt;property id=&quot;20300&quot; value=&quot;Slide 10 - &amp;quot;Gray Content Area Layout&amp;quot;&quot;/&gt;&lt;property id=&quot;20307&quot; value=&quot;258&quot;/&gt;&lt;/object&gt;&lt;object type=&quot;3&quot; unique_id=&quot;717720&quot;&gt;&lt;property id=&quot;20148&quot; value=&quot;5&quot;/&gt;&lt;property id=&quot;20300&quot; value=&quot;Slide 11 - &amp;quot;Black Content Area Layout&amp;quot;&quot;/&gt;&lt;property id=&quot;20307&quot; value=&quot;259&quot;/&gt;&lt;/object&gt;&lt;object type=&quot;3&quot; unique_id=&quot;717721&quot;&gt;&lt;property id=&quot;20148&quot; value=&quot;5&quot;/&gt;&lt;property id=&quot;20300&quot; value=&quot;Slide 12 - &amp;quot;Color Palette&amp;quot;&quot;/&gt;&lt;property id=&quot;20307&quot; value=&quot;267&quot;/&gt;&lt;/object&gt;&lt;object type=&quot;3&quot; unique_id=&quot;717722&quot;&gt;&lt;property id=&quot;20148&quot; value=&quot;5&quot;/&gt;&lt;property id=&quot;20300&quot; value=&quot;Slide 13&quot;/&gt;&lt;property id=&quot;20307&quot; value=&quot;270&quot;/&gt;&lt;/object&gt;&lt;object type=&quot;3&quot; unique_id=&quot;717737&quot;&gt;&lt;property id=&quot;20148&quot; value=&quot;5&quot;/&gt;&lt;property id=&quot;20300&quot; value=&quot;Slide 4 - &amp;quot;How to save this template in your templates folder&amp;quot;&quot;/&gt;&lt;property id=&quot;20307&quot; value=&quot;276&quot;/&gt;&lt;/object&gt;&lt;object type=&quot;3&quot; unique_id=&quot;717777&quot;&gt;&lt;property id=&quot;20148&quot; value=&quot;5&quot;/&gt;&lt;property id=&quot;20300&quot; value=&quot;Slide 14&quot;/&gt;&lt;property id=&quot;20307&quot; value=&quot;277&quot;/&gt;&lt;/object&gt;&lt;/object&gt;&lt;/object&gt;&lt;/database&gt;"/>
</p:tagLst>
</file>

<file path=ppt/theme/theme1.xml><?xml version="1.0" encoding="utf-8"?>
<a:theme xmlns:a="http://schemas.openxmlformats.org/drawingml/2006/main" name="Adobe Master Widescreen 2014">
  <a:themeElements>
    <a:clrScheme name="Adobe 2009">
      <a:dk1>
        <a:srgbClr val="000000"/>
      </a:dk1>
      <a:lt1>
        <a:sysClr val="window" lastClr="FFFFFF"/>
      </a:lt1>
      <a:dk2>
        <a:srgbClr val="6B737B"/>
      </a:dk2>
      <a:lt2>
        <a:srgbClr val="DADDE0"/>
      </a:lt2>
      <a:accent1>
        <a:srgbClr val="C1D82F"/>
      </a:accent1>
      <a:accent2>
        <a:srgbClr val="00A4E4"/>
      </a:accent2>
      <a:accent3>
        <a:srgbClr val="8348B5"/>
      </a:accent3>
      <a:accent4>
        <a:srgbClr val="FBB034"/>
      </a:accent4>
      <a:accent5>
        <a:srgbClr val="FFDD00"/>
      </a:accent5>
      <a:accent6>
        <a:srgbClr val="FF0000"/>
      </a:accent6>
      <a:hlink>
        <a:srgbClr val="000000"/>
      </a:hlink>
      <a:folHlink>
        <a:srgbClr val="3F3F3F"/>
      </a:folHlink>
    </a:clrScheme>
    <a:fontScheme name="Adobe Clean 2009">
      <a:majorFont>
        <a:latin typeface="Adobe Clean"/>
        <a:ea typeface=""/>
        <a:cs typeface=""/>
      </a:majorFont>
      <a:minorFont>
        <a:latin typeface="Adobe Clean"/>
        <a:ea typeface=""/>
        <a:cs typeface=""/>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3FFA539C9EFF94BAB6DE4A76F76111C" ma:contentTypeVersion="0" ma:contentTypeDescription="Create a new document." ma:contentTypeScope="" ma:versionID="d30ff7949c9ff3e4e03fbac4ed0b31b3">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500BD1-4FB3-4A4C-B4CE-E1998643E5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4DA4B1C-1661-4D3E-9EEB-1F5E84427ABD}">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25DEA412-D271-4666-BB90-673FB323EA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270685</TotalTime>
  <Words>600</Words>
  <Application>Microsoft Office PowerPoint</Application>
  <PresentationFormat>Custom</PresentationFormat>
  <Paragraphs>61</Paragraphs>
  <Slides>12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Adobe Clean</vt:lpstr>
      <vt:lpstr>Adobe Clean Light</vt:lpstr>
      <vt:lpstr>Arial</vt:lpstr>
      <vt:lpstr>Calibri</vt:lpstr>
      <vt:lpstr>Wingdings</vt:lpstr>
      <vt:lpstr>Adobe Master Widescreen 2014</vt:lpstr>
      <vt:lpstr>ADOBE ANALYTICS CHALLENGE 2019</vt:lpstr>
      <vt:lpstr>PowerPoint Presentation</vt:lpstr>
      <vt:lpstr>Based on the insights from the graph, we found that number of visitors and revenue decreased from November until February !!! Why ??  </vt:lpstr>
      <vt:lpstr>RECOMMENDATIONS TO IMPROVE THE REVENUE AND FOOTTRAFFIC TO WEBSITE DURING THIS PERIOD</vt:lpstr>
      <vt:lpstr>Though NYY has the highest revenue of all, it has a poor conversion rate when compared to LAD and CLE which have higher conversion rates .Why???</vt:lpstr>
      <vt:lpstr>PowerPoint Presentation</vt:lpstr>
      <vt:lpstr>KEY STATS </vt:lpstr>
      <vt:lpstr>Important Pages by revenue</vt:lpstr>
      <vt:lpstr>Bounce Rates for the Top viewed Pages</vt:lpstr>
      <vt:lpstr>Recommendations to MLB website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Important Notes about the 16x9 Template</dc:title>
  <dc:creator>Adobe Systems, Inc.</dc:creator>
  <cp:lastModifiedBy>Sandeep Sandy</cp:lastModifiedBy>
  <cp:revision>2769</cp:revision>
  <cp:lastPrinted>2019-02-28T21:21:48Z</cp:lastPrinted>
  <dcterms:created xsi:type="dcterms:W3CDTF">2009-08-20T18:55:32Z</dcterms:created>
  <dcterms:modified xsi:type="dcterms:W3CDTF">2019-10-10T06:37:31Z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0x010100E3FFA539C9EFF94BAB6DE4A76F76111C</vt:lpwstr>
  </property>
</Properties>
</file>